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435" r:id="rId2"/>
    <p:sldId id="580" r:id="rId3"/>
    <p:sldId id="579" r:id="rId4"/>
    <p:sldId id="585" r:id="rId5"/>
    <p:sldId id="513" r:id="rId6"/>
    <p:sldId id="530" r:id="rId7"/>
    <p:sldId id="531" r:id="rId8"/>
    <p:sldId id="590" r:id="rId9"/>
    <p:sldId id="588" r:id="rId10"/>
    <p:sldId id="589" r:id="rId11"/>
    <p:sldId id="534" r:id="rId12"/>
    <p:sldId id="538" r:id="rId13"/>
    <p:sldId id="536" r:id="rId14"/>
    <p:sldId id="591" r:id="rId15"/>
    <p:sldId id="514" r:id="rId16"/>
    <p:sldId id="592" r:id="rId17"/>
    <p:sldId id="586" r:id="rId18"/>
    <p:sldId id="560" r:id="rId19"/>
    <p:sldId id="561" r:id="rId20"/>
    <p:sldId id="555" r:id="rId21"/>
    <p:sldId id="556" r:id="rId22"/>
    <p:sldId id="557" r:id="rId23"/>
    <p:sldId id="581" r:id="rId24"/>
    <p:sldId id="562" r:id="rId25"/>
    <p:sldId id="558" r:id="rId26"/>
    <p:sldId id="582" r:id="rId27"/>
    <p:sldId id="583" r:id="rId28"/>
    <p:sldId id="563" r:id="rId29"/>
    <p:sldId id="564" r:id="rId30"/>
    <p:sldId id="593" r:id="rId31"/>
    <p:sldId id="584" r:id="rId32"/>
    <p:sldId id="567" r:id="rId33"/>
    <p:sldId id="568" r:id="rId34"/>
    <p:sldId id="569" r:id="rId35"/>
    <p:sldId id="565" r:id="rId36"/>
    <p:sldId id="587" r:id="rId37"/>
    <p:sldId id="566" r:id="rId38"/>
    <p:sldId id="575" r:id="rId39"/>
    <p:sldId id="570" r:id="rId40"/>
    <p:sldId id="571" r:id="rId41"/>
    <p:sldId id="572" r:id="rId42"/>
    <p:sldId id="573" r:id="rId43"/>
    <p:sldId id="578" r:id="rId44"/>
  </p:sldIdLst>
  <p:sldSz cx="9144000" cy="6858000" type="screen4x3"/>
  <p:notesSz cx="9283700" cy="6985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76">
          <p15:clr>
            <a:srgbClr val="A4A3A4"/>
          </p15:clr>
        </p15:guide>
        <p15:guide id="2" orient="horz" pos="144">
          <p15:clr>
            <a:srgbClr val="A4A3A4"/>
          </p15:clr>
        </p15:guide>
        <p15:guide id="3" orient="horz" pos="672">
          <p15:clr>
            <a:srgbClr val="A4A3A4"/>
          </p15:clr>
        </p15:guide>
        <p15:guide id="4" pos="384">
          <p15:clr>
            <a:srgbClr val="A4A3A4"/>
          </p15:clr>
        </p15:guide>
        <p15:guide id="5" pos="5472">
          <p15:clr>
            <a:srgbClr val="A4A3A4"/>
          </p15:clr>
        </p15:guide>
        <p15:guide id="6" pos="5664">
          <p15:clr>
            <a:srgbClr val="A4A3A4"/>
          </p15:clr>
        </p15:guide>
        <p15:guide id="7" pos="14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88" autoAdjust="0"/>
    <p:restoredTop sz="94628" autoAdjust="0"/>
  </p:normalViewPr>
  <p:slideViewPr>
    <p:cSldViewPr showGuides="1">
      <p:cViewPr varScale="1">
        <p:scale>
          <a:sx n="87" d="100"/>
          <a:sy n="87" d="100"/>
        </p:scale>
        <p:origin x="144" y="1914"/>
      </p:cViewPr>
      <p:guideLst>
        <p:guide orient="horz" pos="4176"/>
        <p:guide orient="horz" pos="144"/>
        <p:guide orient="horz" pos="672"/>
        <p:guide pos="384"/>
        <p:guide pos="5472"/>
        <p:guide pos="5664"/>
        <p:guide pos="1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023641" cy="348772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57951" y="0"/>
            <a:ext cx="4023641" cy="348772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r">
              <a:defRPr sz="1200"/>
            </a:lvl1pPr>
          </a:lstStyle>
          <a:p>
            <a:fld id="{38C99483-FF92-4C18-8CA7-FEDF50A3A981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6635034"/>
            <a:ext cx="4023641" cy="348772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57951" y="6635034"/>
            <a:ext cx="4023641" cy="348772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r">
              <a:defRPr sz="1200"/>
            </a:lvl1pPr>
          </a:lstStyle>
          <a:p>
            <a:fld id="{9260A326-E780-4020-BC57-9FBF692E5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092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022725" cy="349250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59390" y="0"/>
            <a:ext cx="4022725" cy="349250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r">
              <a:defRPr sz="1200"/>
            </a:lvl1pPr>
          </a:lstStyle>
          <a:p>
            <a:fld id="{E74ED6A9-4589-4B50-94E3-2E30D1A36C9C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95600" y="523875"/>
            <a:ext cx="3492500" cy="2619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5" tIns="45718" rIns="91435" bIns="4571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8690" y="3317875"/>
            <a:ext cx="7426325" cy="3143250"/>
          </a:xfrm>
          <a:prstGeom prst="rect">
            <a:avLst/>
          </a:prstGeom>
        </p:spPr>
        <p:txBody>
          <a:bodyPr vert="horz" lIns="91435" tIns="45718" rIns="91435" bIns="45718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6634163"/>
            <a:ext cx="4022725" cy="349250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59390" y="6634163"/>
            <a:ext cx="4022725" cy="349250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r">
              <a:defRPr sz="1200"/>
            </a:lvl1pPr>
          </a:lstStyle>
          <a:p>
            <a:fld id="{9C59912C-986D-4883-8081-45EE77DC6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205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4AD5A-9391-4BB2-9DD0-EB6C0EC06DC0}" type="datetime1">
              <a:rPr lang="en-US" smtClean="0"/>
              <a:t>5/15/2019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Matthew Weinzierl,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AD455-62BB-4489-B5DC-593D08F44F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356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22ADD-3EBD-4E6F-99CA-7B078E0D2A1D}" type="datetime1">
              <a:rPr lang="en-US" smtClean="0"/>
              <a:t>5/15/2019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Matthew Weinzierl,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AD455-62BB-4489-B5DC-593D08F44F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286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047DB-A798-474C-9372-BE2E10420E5A}" type="datetime1">
              <a:rPr lang="en-US" smtClean="0"/>
              <a:t>5/15/2019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Matthew Weinzierl,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AD455-62BB-4489-B5DC-593D08F44F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364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FB7E7-095D-4AE5-95B4-9208B6BB467F}" type="datetime1">
              <a:rPr lang="en-US" smtClean="0"/>
              <a:t>5/15/2019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Matthew Weinzierl,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AD455-62BB-4489-B5DC-593D08F44F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427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001E9-817F-4A71-A446-168BECE2EA6B}" type="datetime1">
              <a:rPr lang="en-US" smtClean="0"/>
              <a:t>5/15/2019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Matthew Weinzierl,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AD455-62BB-4489-B5DC-593D08F44F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111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D3115-0D2A-48A4-8C8F-0AC5F04FBFF7}" type="datetime1">
              <a:rPr lang="en-US" smtClean="0"/>
              <a:t>5/15/2019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Matthew Weinzierl, 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AD455-62BB-4489-B5DC-593D08F44F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150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016C4-8E85-4123-AD4D-3526C0A1FB8A}" type="datetime1">
              <a:rPr lang="en-US" smtClean="0"/>
              <a:t>5/15/2019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Matthew Weinzierl, 2015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AD455-62BB-4489-B5DC-593D08F44F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068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F37EC-B5FE-4812-B4BD-5B5BBF1AF7C9}" type="datetime1">
              <a:rPr lang="en-US" smtClean="0"/>
              <a:t>5/15/2019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Matthew Weinzierl,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AD455-62BB-4489-B5DC-593D08F44F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17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8DC90-2E6B-4F2F-BABD-A34B7035B884}" type="datetime1">
              <a:rPr lang="en-US" smtClean="0"/>
              <a:t>5/15/2019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Matthew Weinzierl, 2015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AD455-62BB-4489-B5DC-593D08F44F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060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BA8B-F308-45CF-B5CD-44F5F26060BC}" type="datetime1">
              <a:rPr lang="en-US" smtClean="0"/>
              <a:t>5/15/2019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Matthew Weinzierl, 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AD455-62BB-4489-B5DC-593D08F44F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889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9CBC3-2393-4B96-8348-FF1EA4A770FD}" type="datetime1">
              <a:rPr lang="en-US" smtClean="0"/>
              <a:t>5/15/2019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Matthew Weinzierl, 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AD455-62BB-4489-B5DC-593D08F44F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866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29CD1F-63FA-4759-80BA-0B6562447DD6}" type="datetime1">
              <a:rPr lang="en-US" smtClean="0"/>
              <a:t>5/15/2019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Matthew Weinzierl,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3AD455-62BB-4489-B5DC-593D08F44F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945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conomicsofspace.com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676400"/>
            <a:ext cx="8686800" cy="1981200"/>
          </a:xfrm>
        </p:spPr>
        <p:txBody>
          <a:bodyPr>
            <a:noAutofit/>
          </a:bodyPr>
          <a:lstStyle/>
          <a:p>
            <a:pPr algn="l"/>
            <a:r>
              <a:rPr lang="en-US" b="1" dirty="0" smtClean="0">
                <a:solidFill>
                  <a:schemeClr val="accent1"/>
                </a:solidFill>
                <a:latin typeface="Calibri Light" panose="020F0302020204030204" pitchFamily="34" charset="0"/>
                <a:ea typeface="+mn-ea"/>
                <a:cs typeface="+mn-cs"/>
              </a:rPr>
              <a:t>Space: The Final Economic Frontier</a:t>
            </a:r>
            <a:br>
              <a:rPr lang="en-US" b="1" dirty="0" smtClean="0">
                <a:solidFill>
                  <a:schemeClr val="accent1"/>
                </a:solidFill>
                <a:latin typeface="Calibri Light" panose="020F0302020204030204" pitchFamily="34" charset="0"/>
                <a:ea typeface="+mn-ea"/>
                <a:cs typeface="+mn-cs"/>
              </a:rPr>
            </a:br>
            <a:r>
              <a:rPr 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rPr>
              <a:t>State </a:t>
            </a:r>
            <a:r>
              <a:rPr 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rPr>
              <a:t>of play and an early framework</a:t>
            </a:r>
            <a:endParaRPr 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572000"/>
            <a:ext cx="8077200" cy="1752600"/>
          </a:xfrm>
        </p:spPr>
        <p:txBody>
          <a:bodyPr>
            <a:normAutofit/>
          </a:bodyPr>
          <a:lstStyle/>
          <a:p>
            <a:pPr algn="r"/>
            <a:r>
              <a:rPr lang="en-US" sz="2800" b="1" dirty="0" smtClean="0">
                <a:solidFill>
                  <a:schemeClr val="accent1"/>
                </a:solidFill>
                <a:latin typeface="Calibri Light" panose="020F0302020204030204" pitchFamily="34" charset="0"/>
              </a:rPr>
              <a:t>Matthew Weinzierl</a:t>
            </a:r>
            <a:r>
              <a:rPr lang="en-US" sz="28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/>
            </a:r>
            <a:br>
              <a:rPr lang="en-US" sz="2800" dirty="0" smtClean="0">
                <a:solidFill>
                  <a:schemeClr val="tx1"/>
                </a:solidFill>
                <a:latin typeface="Calibri Light" panose="020F0302020204030204" pitchFamily="34" charset="0"/>
              </a:rPr>
            </a:br>
            <a:r>
              <a:rPr lang="en-US" sz="28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May, </a:t>
            </a:r>
            <a:r>
              <a:rPr lang="en-US" sz="28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2019</a:t>
            </a:r>
            <a:endParaRPr lang="en-US" sz="28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11631-1532-4023-AB93-7133725E9F8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50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91600" cy="884237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solidFill>
                  <a:schemeClr val="accent1"/>
                </a:solidFill>
                <a:latin typeface="Calibri Light" panose="020F0302020204030204" pitchFamily="34" charset="0"/>
              </a:rPr>
              <a:t>The basic economics of the space program</a:t>
            </a:r>
            <a:endParaRPr lang="en-US" sz="3600" b="1" dirty="0">
              <a:solidFill>
                <a:schemeClr val="accent1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884237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11631-1532-4023-AB93-7133725E9F89}" type="slidenum">
              <a:rPr lang="en-US" smtClean="0"/>
              <a:t>10</a:t>
            </a:fld>
            <a:endParaRPr lang="en-US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228600" y="1066800"/>
            <a:ext cx="8763000" cy="52117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472" indent="-347472">
              <a:spcBef>
                <a:spcPts val="600"/>
              </a:spcBef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NASA was built on the </a:t>
            </a:r>
            <a:r>
              <a:rPr lang="en-US" sz="2400" i="1" dirty="0" smtClean="0">
                <a:solidFill>
                  <a:srgbClr val="000000"/>
                </a:solidFill>
                <a:latin typeface="+mj-lt"/>
              </a:rPr>
              <a:t>same idea because the US (and the USSR) had precisely these priorities for space :</a:t>
            </a:r>
          </a:p>
          <a:p>
            <a:pPr marL="747522" lvl="1" indent="-347472">
              <a:spcBef>
                <a:spcPts val="600"/>
              </a:spcBef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National 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Defense and Pride </a:t>
            </a:r>
          </a:p>
          <a:p>
            <a:pPr marL="747522" lvl="1" indent="-347472">
              <a:spcBef>
                <a:spcPts val="600"/>
              </a:spcBef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Basic 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science and </a:t>
            </a: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R&amp;D</a:t>
            </a:r>
            <a:endParaRPr lang="en-US" sz="2400" dirty="0">
              <a:solidFill>
                <a:srgbClr val="000000"/>
              </a:solidFill>
              <a:latin typeface="+mj-lt"/>
            </a:endParaRPr>
          </a:p>
          <a:p>
            <a:pPr marL="747522" lvl="1" indent="-347472">
              <a:spcBef>
                <a:spcPts val="600"/>
              </a:spcBef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“The same aerospace industry that put a man on the moon and defeated the great Soviet threat in the defense of capitalism was, and still is, operating on a Soviet economic model.” </a:t>
            </a:r>
            <a:br>
              <a:rPr lang="en-US" sz="2400" dirty="0" smtClean="0">
                <a:solidFill>
                  <a:srgbClr val="000000"/>
                </a:solidFill>
                <a:latin typeface="+mj-lt"/>
              </a:rPr>
            </a:b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						Jim Cantrell, SpaceX</a:t>
            </a:r>
          </a:p>
          <a:p>
            <a:pPr marL="347472" indent="-347472">
              <a:spcBef>
                <a:spcPts val="600"/>
              </a:spcBef>
            </a:pPr>
            <a:endParaRPr lang="en-US" sz="2400" dirty="0" smtClean="0">
              <a:solidFill>
                <a:srgbClr val="000000"/>
              </a:solidFill>
              <a:latin typeface="+mj-lt"/>
            </a:endParaRPr>
          </a:p>
          <a:p>
            <a:pPr marL="747522" lvl="1" indent="-347472">
              <a:spcBef>
                <a:spcPts val="600"/>
              </a:spcBef>
            </a:pPr>
            <a:endParaRPr lang="en-US" sz="2400" dirty="0" smtClean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21240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91600" cy="884237"/>
          </a:xfrm>
        </p:spPr>
        <p:txBody>
          <a:bodyPr>
            <a:noAutofit/>
          </a:bodyPr>
          <a:lstStyle/>
          <a:p>
            <a:pPr algn="l"/>
            <a:r>
              <a:rPr lang="en-US" sz="4800" b="1" dirty="0" smtClean="0">
                <a:solidFill>
                  <a:schemeClr val="accent1"/>
                </a:solidFill>
                <a:latin typeface="Calibri Light" panose="020F0302020204030204" pitchFamily="34" charset="0"/>
              </a:rPr>
              <a:t>Primer on space history</a:t>
            </a:r>
            <a:endParaRPr lang="en-US" sz="4800" b="1" dirty="0">
              <a:solidFill>
                <a:schemeClr val="accent1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884237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/>
          <p:cNvSpPr txBox="1">
            <a:spLocks/>
          </p:cNvSpPr>
          <p:nvPr/>
        </p:nvSpPr>
        <p:spPr>
          <a:xfrm>
            <a:off x="35624" y="1066800"/>
            <a:ext cx="9108375" cy="55596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  <a:tabLst>
                <a:tab pos="1374775" algn="l"/>
              </a:tabLst>
            </a:pPr>
            <a:r>
              <a:rPr lang="en-US" sz="2200" dirty="0" smtClean="0"/>
              <a:t>1957: 	Soviets launch Sputnik; space race begins</a:t>
            </a:r>
          </a:p>
          <a:p>
            <a:pPr marL="0" indent="0">
              <a:spcBef>
                <a:spcPts val="0"/>
              </a:spcBef>
              <a:buNone/>
              <a:tabLst>
                <a:tab pos="1374775" algn="l"/>
              </a:tabLst>
            </a:pPr>
            <a:r>
              <a:rPr lang="en-US" sz="2200" dirty="0" smtClean="0"/>
              <a:t>1969: 	Apollo program=5% of Federal Budget; lands on Moon</a:t>
            </a:r>
          </a:p>
          <a:p>
            <a:pPr marL="0" indent="0">
              <a:spcBef>
                <a:spcPts val="0"/>
              </a:spcBef>
              <a:buNone/>
              <a:tabLst>
                <a:tab pos="1374775" algn="l"/>
              </a:tabLst>
            </a:pPr>
            <a:r>
              <a:rPr lang="en-US" sz="2200" dirty="0" smtClean="0"/>
              <a:t>1970s: 	NASA’s second act debate settles on Shuttle</a:t>
            </a:r>
          </a:p>
        </p:txBody>
      </p:sp>
    </p:spTree>
    <p:extLst>
      <p:ext uri="{BB962C8B-B14F-4D97-AF65-F5344CB8AC3E}">
        <p14:creationId xmlns:p14="http://schemas.microsoft.com/office/powerpoint/2010/main" val="2620010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91600" cy="884237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solidFill>
                  <a:schemeClr val="accent1"/>
                </a:solidFill>
                <a:latin typeface="Calibri Light" panose="020F0302020204030204" pitchFamily="34" charset="0"/>
              </a:rPr>
              <a:t>The basic economics of the space program</a:t>
            </a:r>
            <a:endParaRPr lang="en-US" sz="3600" b="1" dirty="0">
              <a:solidFill>
                <a:schemeClr val="accent1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884237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11631-1532-4023-AB93-7133725E9F89}" type="slidenum">
              <a:rPr lang="en-US" smtClean="0"/>
              <a:t>12</a:t>
            </a:fld>
            <a:endParaRPr lang="en-US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228600" y="1066800"/>
            <a:ext cx="8763000" cy="52117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472" indent="-347472">
              <a:spcBef>
                <a:spcPts val="600"/>
              </a:spcBef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It turned out that running a space program through the government rather than the market led to substantial problems:</a:t>
            </a:r>
          </a:p>
          <a:p>
            <a:pPr marL="747522" lvl="1" indent="-347472">
              <a:spcBef>
                <a:spcPts val="600"/>
              </a:spcBef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Inefficiencies, cost overruns</a:t>
            </a:r>
          </a:p>
          <a:p>
            <a:pPr marL="747522" lvl="1" indent="-347472">
              <a:spcBef>
                <a:spcPts val="600"/>
              </a:spcBef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Slower innovation than expected</a:t>
            </a:r>
          </a:p>
          <a:p>
            <a:pPr marL="747522" lvl="1" indent="-347472">
              <a:spcBef>
                <a:spcPts val="600"/>
              </a:spcBef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Dependence on public funding rather than market demand</a:t>
            </a:r>
          </a:p>
        </p:txBody>
      </p:sp>
    </p:spTree>
    <p:extLst>
      <p:ext uri="{BB962C8B-B14F-4D97-AF65-F5344CB8AC3E}">
        <p14:creationId xmlns:p14="http://schemas.microsoft.com/office/powerpoint/2010/main" val="2689236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91600" cy="884237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solidFill>
                  <a:schemeClr val="accent1"/>
                </a:solidFill>
                <a:latin typeface="Calibri Light" panose="020F0302020204030204" pitchFamily="34" charset="0"/>
              </a:rPr>
              <a:t>The basic economics of the space program</a:t>
            </a:r>
            <a:endParaRPr lang="en-US" sz="3600" b="1" dirty="0">
              <a:solidFill>
                <a:schemeClr val="accent1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884237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11631-1532-4023-AB93-7133725E9F89}" type="slidenum">
              <a:rPr lang="en-US" smtClean="0"/>
              <a:t>13</a:t>
            </a:fld>
            <a:endParaRPr lang="en-US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228600" y="1066800"/>
            <a:ext cx="8763000" cy="52117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472" indent="-347472">
              <a:spcBef>
                <a:spcPts val="600"/>
              </a:spcBef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It turned out that running a space program through the government rather than the market led to substantial problems:</a:t>
            </a:r>
          </a:p>
          <a:p>
            <a:pPr marL="747522" lvl="1" indent="-347472">
              <a:spcBef>
                <a:spcPts val="600"/>
              </a:spcBef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Inefficiencies, cost overruns</a:t>
            </a:r>
          </a:p>
          <a:p>
            <a:pPr marL="747522" lvl="1" indent="-347472">
              <a:spcBef>
                <a:spcPts val="600"/>
              </a:spcBef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Slower innovation than expected</a:t>
            </a:r>
          </a:p>
          <a:p>
            <a:pPr marL="747522" lvl="1" indent="-347472">
              <a:spcBef>
                <a:spcPts val="600"/>
              </a:spcBef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Dependence on public funding rather than market demand</a:t>
            </a:r>
          </a:p>
          <a:p>
            <a:pPr marL="347472" indent="-347472">
              <a:spcBef>
                <a:spcPts val="600"/>
              </a:spcBef>
            </a:pPr>
            <a:r>
              <a:rPr lang="en-US" sz="2400" dirty="0" smtClean="0">
                <a:solidFill>
                  <a:srgbClr val="000000"/>
                </a:solidFill>
              </a:rPr>
              <a:t>Why? For </a:t>
            </a:r>
            <a:r>
              <a:rPr lang="en-US" sz="2400" dirty="0">
                <a:solidFill>
                  <a:srgbClr val="000000"/>
                </a:solidFill>
              </a:rPr>
              <a:t>the same reason that the Soviet economic system failed: the tools of the market are simply too valuable to forego:</a:t>
            </a:r>
          </a:p>
          <a:p>
            <a:pPr marL="747522" lvl="1" indent="-347472">
              <a:spcBef>
                <a:spcPts val="600"/>
              </a:spcBef>
            </a:pPr>
            <a:r>
              <a:rPr lang="en-US" sz="2400" dirty="0">
                <a:solidFill>
                  <a:srgbClr val="000000"/>
                </a:solidFill>
              </a:rPr>
              <a:t>Without an active price mechanism, the allocation of resources is inefficient</a:t>
            </a:r>
          </a:p>
          <a:p>
            <a:pPr marL="747522" lvl="1" indent="-347472">
              <a:spcBef>
                <a:spcPts val="600"/>
              </a:spcBef>
            </a:pPr>
            <a:r>
              <a:rPr lang="en-US" sz="2400" dirty="0">
                <a:solidFill>
                  <a:srgbClr val="000000"/>
                </a:solidFill>
              </a:rPr>
              <a:t>Without incentives from competition, innovation and efficiency decline</a:t>
            </a:r>
          </a:p>
          <a:p>
            <a:pPr marL="347472" indent="-347472">
              <a:spcBef>
                <a:spcPts val="600"/>
              </a:spcBef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Experimentation with the other option—putting the market first—became a necessity</a:t>
            </a:r>
          </a:p>
          <a:p>
            <a:pPr marL="347472" indent="-347472">
              <a:spcBef>
                <a:spcPts val="600"/>
              </a:spcBef>
            </a:pPr>
            <a:endParaRPr lang="en-US" sz="2400" dirty="0" smtClean="0">
              <a:solidFill>
                <a:srgbClr val="000000"/>
              </a:solidFill>
              <a:latin typeface="+mj-lt"/>
            </a:endParaRPr>
          </a:p>
          <a:p>
            <a:pPr marL="747522" lvl="1" indent="-347472">
              <a:spcBef>
                <a:spcPts val="600"/>
              </a:spcBef>
            </a:pPr>
            <a:endParaRPr lang="en-US" sz="2400" dirty="0" smtClean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07108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91600" cy="884237"/>
          </a:xfrm>
        </p:spPr>
        <p:txBody>
          <a:bodyPr>
            <a:noAutofit/>
          </a:bodyPr>
          <a:lstStyle/>
          <a:p>
            <a:pPr algn="l"/>
            <a:r>
              <a:rPr lang="en-US" sz="4800" b="1" dirty="0" smtClean="0">
                <a:solidFill>
                  <a:schemeClr val="accent1"/>
                </a:solidFill>
                <a:latin typeface="Calibri Light" panose="020F0302020204030204" pitchFamily="34" charset="0"/>
              </a:rPr>
              <a:t>Primer on space history</a:t>
            </a:r>
            <a:endParaRPr lang="en-US" sz="4800" b="1" dirty="0">
              <a:solidFill>
                <a:schemeClr val="accent1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884237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/>
          <p:cNvSpPr txBox="1">
            <a:spLocks/>
          </p:cNvSpPr>
          <p:nvPr/>
        </p:nvSpPr>
        <p:spPr>
          <a:xfrm>
            <a:off x="35624" y="1066800"/>
            <a:ext cx="9108375" cy="55596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  <a:tabLst>
                <a:tab pos="1374775" algn="l"/>
              </a:tabLst>
            </a:pPr>
            <a:r>
              <a:rPr lang="en-US" sz="2200" dirty="0" smtClean="0"/>
              <a:t>1957: 	Soviets launch Sputnik; space race begins</a:t>
            </a:r>
          </a:p>
          <a:p>
            <a:pPr marL="0" indent="0">
              <a:spcBef>
                <a:spcPts val="0"/>
              </a:spcBef>
              <a:buNone/>
              <a:tabLst>
                <a:tab pos="1374775" algn="l"/>
              </a:tabLst>
            </a:pPr>
            <a:r>
              <a:rPr lang="en-US" sz="2200" dirty="0" smtClean="0"/>
              <a:t>1969: 	Apollo program=5% of Federal Budget; lands on Moon</a:t>
            </a:r>
          </a:p>
          <a:p>
            <a:pPr marL="0" indent="0">
              <a:spcBef>
                <a:spcPts val="0"/>
              </a:spcBef>
              <a:buNone/>
              <a:tabLst>
                <a:tab pos="1374775" algn="l"/>
              </a:tabLst>
            </a:pPr>
            <a:r>
              <a:rPr lang="en-US" sz="2200" dirty="0" smtClean="0"/>
              <a:t>1970s: 	NASA settles on Shuttle</a:t>
            </a:r>
          </a:p>
          <a:p>
            <a:pPr marL="0" indent="0">
              <a:spcBef>
                <a:spcPts val="0"/>
              </a:spcBef>
              <a:buNone/>
              <a:tabLst>
                <a:tab pos="1374775" algn="l"/>
              </a:tabLst>
            </a:pPr>
            <a:r>
              <a:rPr lang="en-US" sz="2200" dirty="0" smtClean="0"/>
              <a:t>-2000s: 	Shuttle builds </a:t>
            </a:r>
            <a:r>
              <a:rPr lang="en-US" sz="2200" dirty="0"/>
              <a:t>ISS, Hubble, but </a:t>
            </a:r>
            <a:r>
              <a:rPr lang="en-US" sz="2200" dirty="0" smtClean="0"/>
              <a:t>disappoints. Crashes lead to 	cancellation in 2010, leaving the US with no way to launch 	astronauts. </a:t>
            </a:r>
          </a:p>
          <a:p>
            <a:pPr marL="0" indent="0">
              <a:spcBef>
                <a:spcPts val="0"/>
              </a:spcBef>
              <a:buNone/>
              <a:tabLst>
                <a:tab pos="1374775" algn="l"/>
              </a:tabLst>
            </a:pPr>
            <a:r>
              <a:rPr lang="en-US" sz="2200" dirty="0"/>
              <a:t>	</a:t>
            </a:r>
            <a:r>
              <a:rPr lang="en-US" sz="2200" dirty="0" smtClean="0"/>
              <a:t>Two alternatives:</a:t>
            </a:r>
          </a:p>
          <a:p>
            <a:pPr marL="2057400" lvl="1" indent="-342900">
              <a:spcBef>
                <a:spcPts val="0"/>
              </a:spcBef>
            </a:pPr>
            <a:r>
              <a:rPr lang="en-US" sz="2200" dirty="0" smtClean="0"/>
              <a:t>Constellation: major, conventional program</a:t>
            </a:r>
          </a:p>
          <a:p>
            <a:pPr marL="2057400" lvl="1" indent="-342900">
              <a:spcBef>
                <a:spcPts val="0"/>
              </a:spcBef>
            </a:pPr>
            <a:r>
              <a:rPr lang="en-US" sz="2200" dirty="0" smtClean="0"/>
              <a:t>COTS: Small, experimental PPP to spur space startups</a:t>
            </a:r>
          </a:p>
          <a:p>
            <a:pPr marL="0" indent="0">
              <a:spcBef>
                <a:spcPts val="0"/>
              </a:spcBef>
              <a:buNone/>
              <a:tabLst>
                <a:tab pos="1376363" algn="l"/>
              </a:tabLst>
            </a:pPr>
            <a:r>
              <a:rPr lang="en-US" sz="2200" dirty="0" smtClean="0"/>
              <a:t>2010</a:t>
            </a:r>
            <a:r>
              <a:rPr lang="en-US" sz="2200" dirty="0"/>
              <a:t>:	</a:t>
            </a:r>
            <a:r>
              <a:rPr lang="en-US" sz="2200" dirty="0" smtClean="0"/>
              <a:t>Constellation </a:t>
            </a:r>
            <a:r>
              <a:rPr lang="en-US" sz="2200" dirty="0"/>
              <a:t>program canceled; COTS </a:t>
            </a:r>
            <a:r>
              <a:rPr lang="en-US" sz="2200" dirty="0" smtClean="0"/>
              <a:t>launches </a:t>
            </a:r>
            <a:r>
              <a:rPr lang="en-US" sz="2200" dirty="0"/>
              <a:t>a new era</a:t>
            </a:r>
          </a:p>
          <a:p>
            <a:pPr marL="2057400" lvl="1" indent="-342900">
              <a:spcBef>
                <a:spcPts val="0"/>
              </a:spcBef>
            </a:pPr>
            <a:endParaRPr lang="en-US" sz="2200" dirty="0" smtClean="0"/>
          </a:p>
        </p:txBody>
      </p:sp>
    </p:spTree>
    <p:extLst>
      <p:ext uri="{BB962C8B-B14F-4D97-AF65-F5344CB8AC3E}">
        <p14:creationId xmlns:p14="http://schemas.microsoft.com/office/powerpoint/2010/main" val="1262365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91600" cy="884237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solidFill>
                  <a:schemeClr val="accent1"/>
                </a:solidFill>
                <a:latin typeface="Calibri Light" panose="020F0302020204030204" pitchFamily="34" charset="0"/>
              </a:rPr>
              <a:t>The shift to the new model</a:t>
            </a:r>
            <a:endParaRPr lang="en-US" sz="3600" b="1" dirty="0">
              <a:solidFill>
                <a:schemeClr val="accent1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884237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11631-1532-4023-AB93-7133725E9F89}" type="slidenum">
              <a:rPr lang="en-US" smtClean="0"/>
              <a:t>15</a:t>
            </a:fld>
            <a:endParaRPr lang="en-US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228600" y="1066800"/>
            <a:ext cx="8763000" cy="52117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472" indent="-347472">
              <a:spcBef>
                <a:spcPts val="600"/>
              </a:spcBef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In the past two decades we’ve seen a major shift in this model</a:t>
            </a:r>
          </a:p>
          <a:p>
            <a:pPr marL="747522" lvl="1" indent="-347472">
              <a:spcBef>
                <a:spcPts val="600"/>
              </a:spcBef>
            </a:pPr>
            <a:r>
              <a:rPr lang="en-US" sz="2400" dirty="0">
                <a:solidFill>
                  <a:srgbClr val="000000"/>
                </a:solidFill>
                <a:latin typeface="+mj-lt"/>
              </a:rPr>
              <a:t>The cancellation of Shuttle and the experimentation with COTS was the inflection point </a:t>
            </a:r>
            <a:endParaRPr lang="en-US" sz="2400" dirty="0" smtClean="0">
              <a:solidFill>
                <a:srgbClr val="000000"/>
              </a:solidFill>
              <a:latin typeface="+mj-lt"/>
            </a:endParaRPr>
          </a:p>
          <a:p>
            <a:pPr marL="747522" lvl="1" indent="-347472">
              <a:spcBef>
                <a:spcPts val="600"/>
              </a:spcBef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COTS led to flourishing of “New Space” sector and revolution in costs of space access</a:t>
            </a:r>
          </a:p>
          <a:p>
            <a:pPr marL="1147572" lvl="2" indent="-347472">
              <a:spcBef>
                <a:spcPts val="600"/>
              </a:spcBef>
            </a:pPr>
            <a:r>
              <a:rPr lang="en-US" dirty="0" smtClean="0">
                <a:solidFill>
                  <a:srgbClr val="000000"/>
                </a:solidFill>
                <a:latin typeface="+mj-lt"/>
              </a:rPr>
              <a:t>NASA’s own cost estimates of ISS resupply had commercial trips 1/2 to 1/3 as expensive as its own would have been</a:t>
            </a:r>
            <a:endParaRPr lang="en-US" dirty="0" smtClean="0">
              <a:solidFill>
                <a:srgbClr val="000000"/>
              </a:solidFill>
              <a:latin typeface="+mj-lt"/>
            </a:endParaRPr>
          </a:p>
          <a:p>
            <a:pPr marL="747522" lvl="1" indent="-347472">
              <a:spcBef>
                <a:spcPts val="600"/>
              </a:spcBef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For the first time, government and private sector priorities will share center stage in </a:t>
            </a: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space</a:t>
            </a:r>
            <a:endParaRPr lang="en-US" sz="2400" dirty="0" smtClean="0">
              <a:solidFill>
                <a:srgbClr val="000000"/>
              </a:solidFill>
              <a:latin typeface="+mj-lt"/>
            </a:endParaRPr>
          </a:p>
          <a:p>
            <a:pPr marL="400050" lvl="1" indent="0">
              <a:spcBef>
                <a:spcPts val="600"/>
              </a:spcBef>
              <a:buNone/>
            </a:pPr>
            <a:endParaRPr lang="en-US" sz="2400" dirty="0" smtClean="0">
              <a:solidFill>
                <a:srgbClr val="000000"/>
              </a:solidFill>
              <a:latin typeface="+mj-lt"/>
            </a:endParaRPr>
          </a:p>
          <a:p>
            <a:pPr marL="347472" indent="-347472">
              <a:spcBef>
                <a:spcPts val="600"/>
              </a:spcBef>
            </a:pPr>
            <a:endParaRPr lang="en-US" sz="2400" dirty="0" smtClean="0">
              <a:solidFill>
                <a:srgbClr val="000000"/>
              </a:solidFill>
              <a:latin typeface="+mj-lt"/>
            </a:endParaRPr>
          </a:p>
          <a:p>
            <a:pPr marL="747522" lvl="1" indent="-347472">
              <a:spcBef>
                <a:spcPts val="600"/>
              </a:spcBef>
            </a:pPr>
            <a:endParaRPr lang="en-US" sz="2400" dirty="0" smtClean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23468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91600" cy="884237"/>
          </a:xfrm>
        </p:spPr>
        <p:txBody>
          <a:bodyPr>
            <a:noAutofit/>
          </a:bodyPr>
          <a:lstStyle/>
          <a:p>
            <a:pPr algn="l"/>
            <a:r>
              <a:rPr lang="en-US" sz="4800" b="1" dirty="0" smtClean="0">
                <a:solidFill>
                  <a:schemeClr val="accent1"/>
                </a:solidFill>
                <a:latin typeface="Calibri Light" panose="020F0302020204030204" pitchFamily="34" charset="0"/>
              </a:rPr>
              <a:t>Primer on space history</a:t>
            </a:r>
            <a:endParaRPr lang="en-US" sz="4800" b="1" dirty="0">
              <a:solidFill>
                <a:schemeClr val="accent1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884237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/>
          <p:cNvSpPr txBox="1">
            <a:spLocks/>
          </p:cNvSpPr>
          <p:nvPr/>
        </p:nvSpPr>
        <p:spPr>
          <a:xfrm>
            <a:off x="35624" y="1066800"/>
            <a:ext cx="9108375" cy="55596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  <a:tabLst>
                <a:tab pos="1374775" algn="l"/>
              </a:tabLst>
            </a:pPr>
            <a:r>
              <a:rPr lang="en-US" sz="2200" dirty="0" smtClean="0"/>
              <a:t>1957: 	Soviets launch Sputnik; space race begins</a:t>
            </a:r>
          </a:p>
          <a:p>
            <a:pPr marL="0" indent="0">
              <a:spcBef>
                <a:spcPts val="0"/>
              </a:spcBef>
              <a:buNone/>
              <a:tabLst>
                <a:tab pos="1374775" algn="l"/>
              </a:tabLst>
            </a:pPr>
            <a:r>
              <a:rPr lang="en-US" sz="2200" dirty="0" smtClean="0"/>
              <a:t>1969: 	Apollo program=5% of Federal Budget; lands on Moon</a:t>
            </a:r>
          </a:p>
          <a:p>
            <a:pPr marL="0" indent="0">
              <a:spcBef>
                <a:spcPts val="0"/>
              </a:spcBef>
              <a:buNone/>
              <a:tabLst>
                <a:tab pos="1374775" algn="l"/>
              </a:tabLst>
            </a:pPr>
            <a:r>
              <a:rPr lang="en-US" sz="2200" dirty="0" smtClean="0"/>
              <a:t>1970s: 	NASA settles on </a:t>
            </a:r>
            <a:r>
              <a:rPr lang="en-US" sz="2200" dirty="0"/>
              <a:t>Shuttle</a:t>
            </a:r>
          </a:p>
          <a:p>
            <a:pPr marL="0" indent="0">
              <a:spcBef>
                <a:spcPts val="0"/>
              </a:spcBef>
              <a:buNone/>
              <a:tabLst>
                <a:tab pos="1374775" algn="l"/>
              </a:tabLst>
            </a:pPr>
            <a:r>
              <a:rPr lang="en-US" sz="2200" dirty="0"/>
              <a:t>-2000s: 	Shuttle builds ISS, Hubble, but disappoints. Crashes lead to 	cancellation in 2010, leaving the US with no way to launch 	astronauts. </a:t>
            </a:r>
          </a:p>
          <a:p>
            <a:pPr marL="0" indent="0">
              <a:spcBef>
                <a:spcPts val="0"/>
              </a:spcBef>
              <a:buNone/>
              <a:tabLst>
                <a:tab pos="1374775" algn="l"/>
              </a:tabLst>
            </a:pPr>
            <a:r>
              <a:rPr lang="en-US" sz="2200" dirty="0"/>
              <a:t>	Two alternatives:</a:t>
            </a:r>
          </a:p>
          <a:p>
            <a:pPr marL="2057400" lvl="1" indent="-342900">
              <a:spcBef>
                <a:spcPts val="0"/>
              </a:spcBef>
            </a:pPr>
            <a:r>
              <a:rPr lang="en-US" sz="2200" dirty="0"/>
              <a:t>Constellation: major, conventional program</a:t>
            </a:r>
          </a:p>
          <a:p>
            <a:pPr marL="2057400" lvl="1" indent="-342900">
              <a:spcBef>
                <a:spcPts val="0"/>
              </a:spcBef>
            </a:pPr>
            <a:r>
              <a:rPr lang="en-US" sz="2200" dirty="0"/>
              <a:t>COTS: Small, experimental PPP to spur space startups</a:t>
            </a:r>
          </a:p>
          <a:p>
            <a:pPr marL="0" indent="0">
              <a:spcBef>
                <a:spcPts val="0"/>
              </a:spcBef>
              <a:buNone/>
              <a:tabLst>
                <a:tab pos="1371600" algn="l"/>
              </a:tabLst>
            </a:pPr>
            <a:r>
              <a:rPr lang="en-US" sz="2200" dirty="0"/>
              <a:t>2010:	Constellation </a:t>
            </a:r>
            <a:r>
              <a:rPr lang="en-US" sz="2200" dirty="0" smtClean="0"/>
              <a:t>program canceled</a:t>
            </a:r>
            <a:r>
              <a:rPr lang="en-US" sz="2200" dirty="0"/>
              <a:t>; COTS </a:t>
            </a:r>
            <a:r>
              <a:rPr lang="en-US" sz="2200" dirty="0" smtClean="0"/>
              <a:t>launches </a:t>
            </a:r>
            <a:r>
              <a:rPr lang="en-US" sz="2200" dirty="0"/>
              <a:t>a new era</a:t>
            </a:r>
          </a:p>
          <a:p>
            <a:pPr marL="0" indent="0">
              <a:spcBef>
                <a:spcPts val="0"/>
              </a:spcBef>
              <a:buNone/>
              <a:tabLst>
                <a:tab pos="1371600" algn="l"/>
              </a:tabLst>
            </a:pPr>
            <a:r>
              <a:rPr lang="en-US" sz="2200" dirty="0" smtClean="0"/>
              <a:t>2012:	SpaceX first commercial ISS resupply mission, legacy of COTS</a:t>
            </a:r>
          </a:p>
          <a:p>
            <a:pPr marL="0" indent="0">
              <a:spcBef>
                <a:spcPts val="0"/>
              </a:spcBef>
              <a:buNone/>
              <a:tabLst>
                <a:tab pos="1371600" algn="l"/>
              </a:tabLst>
            </a:pPr>
            <a:r>
              <a:rPr lang="en-US" sz="2200" dirty="0" smtClean="0"/>
              <a:t>2015:	Blue Origin first reusable rocket launch and return</a:t>
            </a:r>
          </a:p>
          <a:p>
            <a:pPr marL="0" indent="0">
              <a:spcBef>
                <a:spcPts val="0"/>
              </a:spcBef>
              <a:buNone/>
              <a:tabLst>
                <a:tab pos="1371600" algn="l"/>
              </a:tabLst>
            </a:pPr>
            <a:r>
              <a:rPr lang="en-US" sz="2200" dirty="0" smtClean="0"/>
              <a:t>2017: 	NASA 2017 Act: LEO gradually turned over to commercial 	sector priorities and operation</a:t>
            </a:r>
          </a:p>
          <a:p>
            <a:pPr marL="0" indent="0">
              <a:spcBef>
                <a:spcPts val="0"/>
              </a:spcBef>
              <a:buNone/>
              <a:tabLst>
                <a:tab pos="1371600" algn="l"/>
              </a:tabLst>
            </a:pPr>
            <a:r>
              <a:rPr lang="en-US" sz="2200" dirty="0" smtClean="0"/>
              <a:t>2019: 	Reusable, crewed flights to the edge of space and the ISS</a:t>
            </a:r>
          </a:p>
        </p:txBody>
      </p:sp>
    </p:spTree>
    <p:extLst>
      <p:ext uri="{BB962C8B-B14F-4D97-AF65-F5344CB8AC3E}">
        <p14:creationId xmlns:p14="http://schemas.microsoft.com/office/powerpoint/2010/main" val="3385719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91600" cy="884237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solidFill>
                  <a:schemeClr val="accent1"/>
                </a:solidFill>
                <a:latin typeface="Calibri Light" panose="020F0302020204030204" pitchFamily="34" charset="0"/>
              </a:rPr>
              <a:t>Flight plan</a:t>
            </a:r>
            <a:endParaRPr lang="en-US" sz="3600" b="1" dirty="0">
              <a:solidFill>
                <a:schemeClr val="accent1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884237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11631-1532-4023-AB93-7133725E9F89}" type="slidenum">
              <a:rPr lang="en-US" smtClean="0"/>
              <a:t>17</a:t>
            </a:fld>
            <a:endParaRPr lang="en-US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228600" y="1066800"/>
            <a:ext cx="8763000" cy="52117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Basic economics of the space program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endParaRPr lang="en-US" sz="2400" b="1" dirty="0" smtClean="0">
              <a:solidFill>
                <a:srgbClr val="000000"/>
              </a:solidFill>
              <a:latin typeface="+mj-lt"/>
            </a:endParaRP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 sz="2400" b="1" dirty="0" smtClean="0">
                <a:solidFill>
                  <a:srgbClr val="000000"/>
                </a:solidFill>
                <a:latin typeface="+mj-lt"/>
              </a:rPr>
              <a:t>Framework for understanding and managing the development of the space economy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endParaRPr lang="en-US" sz="2400" dirty="0" smtClean="0">
              <a:solidFill>
                <a:srgbClr val="000000"/>
              </a:solidFill>
              <a:latin typeface="+mj-lt"/>
            </a:endParaRP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Two closing questions</a:t>
            </a:r>
          </a:p>
        </p:txBody>
      </p:sp>
    </p:spTree>
    <p:extLst>
      <p:ext uri="{BB962C8B-B14F-4D97-AF65-F5344CB8AC3E}">
        <p14:creationId xmlns:p14="http://schemas.microsoft.com/office/powerpoint/2010/main" val="219193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91600" cy="884237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solidFill>
                  <a:schemeClr val="accent1"/>
                </a:solidFill>
                <a:latin typeface="Calibri Light" panose="020F0302020204030204" pitchFamily="34" charset="0"/>
              </a:rPr>
              <a:t>An early framework for managing space</a:t>
            </a:r>
            <a:endParaRPr lang="en-US" sz="3600" b="1" dirty="0">
              <a:solidFill>
                <a:schemeClr val="accent1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884237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11631-1532-4023-AB93-7133725E9F89}" type="slidenum">
              <a:rPr lang="en-US" smtClean="0"/>
              <a:t>18</a:t>
            </a:fld>
            <a:endParaRPr lang="en-US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228600" y="1066800"/>
            <a:ext cx="8763000" cy="52117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472" indent="-347472">
              <a:spcBef>
                <a:spcPts val="600"/>
              </a:spcBef>
            </a:pPr>
            <a:r>
              <a:rPr lang="en-US" sz="2400" dirty="0" smtClean="0">
                <a:solidFill>
                  <a:srgbClr val="000000"/>
                </a:solidFill>
              </a:rPr>
              <a:t>The </a:t>
            </a:r>
            <a:r>
              <a:rPr lang="en-US" sz="2400" dirty="0">
                <a:solidFill>
                  <a:srgbClr val="000000"/>
                </a:solidFill>
              </a:rPr>
              <a:t>role for the government can be thought of in three stages:</a:t>
            </a:r>
          </a:p>
          <a:p>
            <a:pPr marL="857250" lvl="1" indent="-457200">
              <a:spcBef>
                <a:spcPts val="600"/>
              </a:spcBef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</a:rPr>
              <a:t>Establish the market: decentralization</a:t>
            </a:r>
          </a:p>
          <a:p>
            <a:pPr marL="857250" lvl="1" indent="-457200">
              <a:spcBef>
                <a:spcPts val="600"/>
              </a:spcBef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</a:rPr>
              <a:t>Refine the market: address market failures</a:t>
            </a:r>
          </a:p>
          <a:p>
            <a:pPr marL="857250" lvl="1" indent="-457200">
              <a:spcBef>
                <a:spcPts val="600"/>
              </a:spcBef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</a:rPr>
              <a:t>Temper the market: pursue social </a:t>
            </a:r>
            <a:r>
              <a:rPr lang="en-US" sz="2400" dirty="0" smtClean="0">
                <a:solidFill>
                  <a:srgbClr val="000000"/>
                </a:solidFill>
              </a:rPr>
              <a:t>objectives</a:t>
            </a:r>
          </a:p>
          <a:p>
            <a:pPr marL="857250" lvl="1" indent="-457200">
              <a:spcBef>
                <a:spcPts val="600"/>
              </a:spcBef>
              <a:buFont typeface="+mj-lt"/>
              <a:buAutoNum type="arabicPeriod"/>
            </a:pPr>
            <a:endParaRPr lang="en-US" sz="2400" dirty="0">
              <a:solidFill>
                <a:srgbClr val="000000"/>
              </a:solidFill>
            </a:endParaRPr>
          </a:p>
          <a:p>
            <a:pPr marL="747522" lvl="1" indent="-347472">
              <a:spcBef>
                <a:spcPts val="600"/>
              </a:spcBef>
            </a:pPr>
            <a:endParaRPr lang="en-US" sz="2400" dirty="0">
              <a:solidFill>
                <a:srgbClr val="000000"/>
              </a:solidFill>
            </a:endParaRPr>
          </a:p>
          <a:p>
            <a:pPr marL="747522" lvl="1" indent="-347472">
              <a:spcBef>
                <a:spcPts val="600"/>
              </a:spcBef>
            </a:pPr>
            <a:endParaRPr lang="en-US" sz="2400" dirty="0" smtClean="0">
              <a:solidFill>
                <a:srgbClr val="000000"/>
              </a:solidFill>
              <a:latin typeface="+mj-lt"/>
            </a:endParaRPr>
          </a:p>
          <a:p>
            <a:pPr marL="400050" lvl="1" indent="0">
              <a:spcBef>
                <a:spcPts val="600"/>
              </a:spcBef>
              <a:buNone/>
            </a:pPr>
            <a:endParaRPr lang="en-US" sz="2400" dirty="0" smtClean="0">
              <a:solidFill>
                <a:srgbClr val="000000"/>
              </a:solidFill>
              <a:latin typeface="+mj-lt"/>
            </a:endParaRPr>
          </a:p>
          <a:p>
            <a:pPr marL="347472" indent="-347472">
              <a:spcBef>
                <a:spcPts val="600"/>
              </a:spcBef>
            </a:pPr>
            <a:endParaRPr lang="en-US" sz="2400" dirty="0" smtClean="0">
              <a:solidFill>
                <a:srgbClr val="000000"/>
              </a:solidFill>
              <a:latin typeface="+mj-lt"/>
            </a:endParaRPr>
          </a:p>
          <a:p>
            <a:pPr marL="747522" lvl="1" indent="-347472">
              <a:spcBef>
                <a:spcPts val="600"/>
              </a:spcBef>
            </a:pPr>
            <a:endParaRPr lang="en-US" sz="2400" dirty="0" smtClean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2355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91600" cy="884237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solidFill>
                  <a:schemeClr val="accent1"/>
                </a:solidFill>
                <a:latin typeface="Calibri Light" panose="020F0302020204030204" pitchFamily="34" charset="0"/>
              </a:rPr>
              <a:t>An early framework for managing space</a:t>
            </a:r>
            <a:endParaRPr lang="en-US" sz="3600" b="1" dirty="0">
              <a:solidFill>
                <a:schemeClr val="accent1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884237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11631-1532-4023-AB93-7133725E9F89}" type="slidenum">
              <a:rPr lang="en-US" smtClean="0"/>
              <a:t>19</a:t>
            </a:fld>
            <a:endParaRPr lang="en-US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228600" y="1066800"/>
            <a:ext cx="8763000" cy="52117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472" indent="-347472">
              <a:spcBef>
                <a:spcPts val="600"/>
              </a:spcBef>
            </a:pPr>
            <a:r>
              <a:rPr lang="en-US" sz="2400" dirty="0" smtClean="0">
                <a:solidFill>
                  <a:srgbClr val="000000"/>
                </a:solidFill>
              </a:rPr>
              <a:t>The </a:t>
            </a:r>
            <a:r>
              <a:rPr lang="en-US" sz="2400" dirty="0">
                <a:solidFill>
                  <a:srgbClr val="000000"/>
                </a:solidFill>
              </a:rPr>
              <a:t>role for the government can be thought of in three stages:</a:t>
            </a:r>
          </a:p>
          <a:p>
            <a:pPr marL="857250" lvl="1" indent="-457200">
              <a:spcBef>
                <a:spcPts val="600"/>
              </a:spcBef>
              <a:buFont typeface="+mj-lt"/>
              <a:buAutoNum type="arabicPeriod"/>
            </a:pPr>
            <a:r>
              <a:rPr lang="en-US" sz="2400" b="1" dirty="0">
                <a:solidFill>
                  <a:srgbClr val="000000"/>
                </a:solidFill>
              </a:rPr>
              <a:t>Establish the market: decentralization</a:t>
            </a:r>
          </a:p>
          <a:p>
            <a:pPr marL="857250" lvl="1" indent="-457200">
              <a:spcBef>
                <a:spcPts val="600"/>
              </a:spcBef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</a:rPr>
              <a:t>Refine the market: address market failures</a:t>
            </a:r>
          </a:p>
          <a:p>
            <a:pPr marL="857250" lvl="1" indent="-457200">
              <a:spcBef>
                <a:spcPts val="600"/>
              </a:spcBef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</a:rPr>
              <a:t>Temper the market: pursue social </a:t>
            </a:r>
            <a:r>
              <a:rPr lang="en-US" sz="2400" dirty="0" smtClean="0">
                <a:solidFill>
                  <a:srgbClr val="000000"/>
                </a:solidFill>
              </a:rPr>
              <a:t>objectives</a:t>
            </a:r>
          </a:p>
          <a:p>
            <a:pPr marL="857250" lvl="1" indent="-457200">
              <a:spcBef>
                <a:spcPts val="600"/>
              </a:spcBef>
              <a:buFont typeface="+mj-lt"/>
              <a:buAutoNum type="arabicPeriod"/>
            </a:pPr>
            <a:endParaRPr lang="en-US" sz="2400" dirty="0">
              <a:solidFill>
                <a:srgbClr val="000000"/>
              </a:solidFill>
            </a:endParaRPr>
          </a:p>
          <a:p>
            <a:pPr marL="747522" lvl="1" indent="-347472">
              <a:spcBef>
                <a:spcPts val="600"/>
              </a:spcBef>
            </a:pPr>
            <a:endParaRPr lang="en-US" sz="2400" dirty="0">
              <a:solidFill>
                <a:srgbClr val="000000"/>
              </a:solidFill>
            </a:endParaRPr>
          </a:p>
          <a:p>
            <a:pPr marL="747522" lvl="1" indent="-347472">
              <a:spcBef>
                <a:spcPts val="600"/>
              </a:spcBef>
            </a:pPr>
            <a:endParaRPr lang="en-US" sz="2400" dirty="0" smtClean="0">
              <a:solidFill>
                <a:srgbClr val="000000"/>
              </a:solidFill>
              <a:latin typeface="+mj-lt"/>
            </a:endParaRPr>
          </a:p>
          <a:p>
            <a:pPr marL="400050" lvl="1" indent="0">
              <a:spcBef>
                <a:spcPts val="600"/>
              </a:spcBef>
              <a:buNone/>
            </a:pPr>
            <a:endParaRPr lang="en-US" sz="2400" dirty="0" smtClean="0">
              <a:solidFill>
                <a:srgbClr val="000000"/>
              </a:solidFill>
              <a:latin typeface="+mj-lt"/>
            </a:endParaRPr>
          </a:p>
          <a:p>
            <a:pPr marL="347472" indent="-347472">
              <a:spcBef>
                <a:spcPts val="600"/>
              </a:spcBef>
            </a:pPr>
            <a:endParaRPr lang="en-US" sz="2400" dirty="0" smtClean="0">
              <a:solidFill>
                <a:srgbClr val="000000"/>
              </a:solidFill>
              <a:latin typeface="+mj-lt"/>
            </a:endParaRPr>
          </a:p>
          <a:p>
            <a:pPr marL="747522" lvl="1" indent="-347472">
              <a:spcBef>
                <a:spcPts val="600"/>
              </a:spcBef>
            </a:pPr>
            <a:endParaRPr lang="en-US" sz="2400" dirty="0" smtClean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5463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91600" cy="884237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solidFill>
                  <a:schemeClr val="accent1"/>
                </a:solidFill>
                <a:latin typeface="Calibri Light" panose="020F0302020204030204" pitchFamily="34" charset="0"/>
              </a:rPr>
              <a:t>Today</a:t>
            </a:r>
            <a:endParaRPr lang="en-US" sz="3600" b="1" dirty="0">
              <a:solidFill>
                <a:schemeClr val="accent1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884237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11631-1532-4023-AB93-7133725E9F89}" type="slidenum">
              <a:rPr lang="en-US" smtClean="0"/>
              <a:t>2</a:t>
            </a:fld>
            <a:endParaRPr lang="en-US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228600" y="1066800"/>
            <a:ext cx="8763000" cy="52117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472" indent="-347472">
              <a:spcBef>
                <a:spcPts val="600"/>
              </a:spcBef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Early observations and structuring of the topic</a:t>
            </a:r>
          </a:p>
          <a:p>
            <a:pPr marL="747522" lvl="1" indent="-347472">
              <a:spcBef>
                <a:spcPts val="600"/>
              </a:spcBef>
            </a:pPr>
            <a:r>
              <a:rPr lang="en-US" sz="2000" dirty="0" smtClean="0">
                <a:solidFill>
                  <a:srgbClr val="000000"/>
                </a:solidFill>
                <a:latin typeface="+mj-lt"/>
              </a:rPr>
              <a:t>Hopefully not pedantic</a:t>
            </a:r>
          </a:p>
          <a:p>
            <a:pPr marL="747522" lvl="1" indent="-347472">
              <a:spcBef>
                <a:spcPts val="600"/>
              </a:spcBef>
            </a:pPr>
            <a:r>
              <a:rPr lang="en-US" sz="2000" dirty="0" smtClean="0">
                <a:solidFill>
                  <a:srgbClr val="000000"/>
                </a:solidFill>
                <a:latin typeface="+mj-lt"/>
              </a:rPr>
              <a:t>Meant to provide a framework for understanding and managing the development of the space economy</a:t>
            </a:r>
            <a:endParaRPr lang="en-US" sz="2000" dirty="0" smtClean="0">
              <a:solidFill>
                <a:srgbClr val="000000"/>
              </a:solidFill>
              <a:latin typeface="+mj-lt"/>
            </a:endParaRPr>
          </a:p>
          <a:p>
            <a:pPr marL="347472" indent="-347472">
              <a:spcBef>
                <a:spcPts val="600"/>
              </a:spcBef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A spur to further work</a:t>
            </a:r>
            <a:endParaRPr lang="en-US" sz="2400" dirty="0" smtClean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5671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91600" cy="884237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solidFill>
                  <a:schemeClr val="accent1"/>
                </a:solidFill>
                <a:latin typeface="Calibri Light" panose="020F0302020204030204" pitchFamily="34" charset="0"/>
              </a:rPr>
              <a:t>Establish the market: decentralization	</a:t>
            </a:r>
            <a:endParaRPr lang="en-US" sz="3600" b="1" dirty="0">
              <a:solidFill>
                <a:schemeClr val="accent1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884237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11631-1532-4023-AB93-7133725E9F89}" type="slidenum">
              <a:rPr lang="en-US" smtClean="0"/>
              <a:t>20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224755"/>
            <a:ext cx="7391400" cy="5349459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4191000" y="1066800"/>
            <a:ext cx="4800600" cy="52117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472" indent="-347472">
              <a:spcBef>
                <a:spcPts val="600"/>
              </a:spcBef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NASA’s budget has fallen by nearly an order of magnitude since Apollo as share of GDP (though flat in dollar terms)</a:t>
            </a:r>
          </a:p>
          <a:p>
            <a:pPr marL="347472" indent="-347472">
              <a:spcBef>
                <a:spcPts val="600"/>
              </a:spcBef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Stagnant for decades, no sign of big increases in the future</a:t>
            </a:r>
          </a:p>
        </p:txBody>
      </p:sp>
    </p:spTree>
    <p:extLst>
      <p:ext uri="{BB962C8B-B14F-4D97-AF65-F5344CB8AC3E}">
        <p14:creationId xmlns:p14="http://schemas.microsoft.com/office/powerpoint/2010/main" val="1482493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91600" cy="884237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solidFill>
                  <a:schemeClr val="accent1"/>
                </a:solidFill>
                <a:latin typeface="Calibri Light" panose="020F0302020204030204" pitchFamily="34" charset="0"/>
              </a:rPr>
              <a:t>Establish the market: decentralization	</a:t>
            </a:r>
            <a:endParaRPr lang="en-US" sz="3600" b="1" dirty="0">
              <a:solidFill>
                <a:schemeClr val="accent1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884237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11631-1532-4023-AB93-7133725E9F89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67504"/>
            <a:ext cx="8153400" cy="5800562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533900" y="953292"/>
            <a:ext cx="4610100" cy="163036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472" indent="-347472">
              <a:spcBef>
                <a:spcPts val="600"/>
              </a:spcBef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Launches have shifted wholesale to the private sector in the West</a:t>
            </a:r>
          </a:p>
          <a:p>
            <a:pPr marL="747522" lvl="1" indent="-347472">
              <a:spcBef>
                <a:spcPts val="600"/>
              </a:spcBef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Note COTS impact in 2010s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28600" y="6356350"/>
            <a:ext cx="46101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Source: </a:t>
            </a:r>
            <a:r>
              <a:rPr lang="en-US" sz="1400" i="1" dirty="0" smtClean="0">
                <a:solidFill>
                  <a:srgbClr val="000000"/>
                </a:solidFill>
                <a:latin typeface="+mj-lt"/>
              </a:rPr>
              <a:t>The Economist, 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Oct 2018</a:t>
            </a:r>
          </a:p>
        </p:txBody>
      </p:sp>
    </p:spTree>
    <p:extLst>
      <p:ext uri="{BB962C8B-B14F-4D97-AF65-F5344CB8AC3E}">
        <p14:creationId xmlns:p14="http://schemas.microsoft.com/office/powerpoint/2010/main" val="40036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91600" cy="884237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solidFill>
                  <a:schemeClr val="accent1"/>
                </a:solidFill>
                <a:latin typeface="Calibri Light" panose="020F0302020204030204" pitchFamily="34" charset="0"/>
              </a:rPr>
              <a:t>Establish the market: decentralization	</a:t>
            </a:r>
            <a:endParaRPr lang="en-US" sz="3600" b="1" dirty="0">
              <a:solidFill>
                <a:schemeClr val="accent1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884237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11631-1532-4023-AB93-7133725E9F89}" type="slidenum">
              <a:rPr lang="en-US" smtClean="0"/>
              <a:t>22</a:t>
            </a:fld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60684" y="1120522"/>
            <a:ext cx="8426116" cy="497547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latin typeface="+mj-lt"/>
              </a:rPr>
              <a:t>March 2017, NASA </a:t>
            </a:r>
            <a:r>
              <a:rPr lang="en-US" sz="2400" dirty="0">
                <a:latin typeface="+mj-lt"/>
              </a:rPr>
              <a:t>Transition and Authorization </a:t>
            </a:r>
            <a:r>
              <a:rPr lang="en-US" sz="2400" dirty="0" smtClean="0">
                <a:latin typeface="+mj-lt"/>
              </a:rPr>
              <a:t>Act:</a:t>
            </a:r>
          </a:p>
          <a:p>
            <a:pPr lvl="1"/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“NASA shall pursue a step-wise transition of low-Earth orbit human spaceflight operations from a Government-directed activity to a model where private industry is responsible for how to meet and execute NASA's requirements.”</a:t>
            </a:r>
          </a:p>
          <a:p>
            <a:pPr lvl="1"/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Opens up LEO to dedicated scientific research platforms, such as for research in genetics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Open question as to how much NASA will follow a decentralized path for </a:t>
            </a: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Moon, Mars, </a:t>
            </a: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and further </a:t>
            </a: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exploration</a:t>
            </a:r>
          </a:p>
          <a:p>
            <a:pPr lvl="1"/>
            <a:r>
              <a:rPr lang="en-US" sz="2400" dirty="0">
                <a:solidFill>
                  <a:srgbClr val="000000"/>
                </a:solidFill>
                <a:latin typeface="+mj-lt"/>
              </a:rPr>
              <a:t>Current debates over return to the Moon suggest a mixed strategy, using </a:t>
            </a: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conventional 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programs </a:t>
            </a: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(SLS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) and </a:t>
            </a: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PPPs 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(Commercial Lunar Payload Services contracts with </a:t>
            </a: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9 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firms)</a:t>
            </a:r>
          </a:p>
        </p:txBody>
      </p:sp>
    </p:spTree>
    <p:extLst>
      <p:ext uri="{BB962C8B-B14F-4D97-AF65-F5344CB8AC3E}">
        <p14:creationId xmlns:p14="http://schemas.microsoft.com/office/powerpoint/2010/main" val="2915855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434"/>
          <a:stretch/>
        </p:blipFill>
        <p:spPr>
          <a:xfrm>
            <a:off x="509588" y="1219200"/>
            <a:ext cx="7128384" cy="52387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91600" cy="884237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solidFill>
                  <a:schemeClr val="accent1"/>
                </a:solidFill>
                <a:latin typeface="Calibri Light" panose="020F0302020204030204" pitchFamily="34" charset="0"/>
              </a:rPr>
              <a:t>Establish the market: decentralization	</a:t>
            </a:r>
            <a:endParaRPr lang="en-US" sz="3600" b="1" dirty="0">
              <a:solidFill>
                <a:schemeClr val="accent1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884237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11631-1532-4023-AB93-7133725E9F89}" type="slidenum">
              <a:rPr lang="en-US" smtClean="0"/>
              <a:t>23</a:t>
            </a:fld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33900" y="953293"/>
            <a:ext cx="4610100" cy="81518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472" indent="-347472">
              <a:spcBef>
                <a:spcPts val="600"/>
              </a:spcBef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Outside of satellites, lots of room for growth!</a:t>
            </a:r>
            <a:endParaRPr lang="en-US" sz="2400" dirty="0" smtClean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2107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91600" cy="884237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solidFill>
                  <a:schemeClr val="accent1"/>
                </a:solidFill>
                <a:latin typeface="Calibri Light" panose="020F0302020204030204" pitchFamily="34" charset="0"/>
              </a:rPr>
              <a:t>An early framework for managing space</a:t>
            </a:r>
            <a:endParaRPr lang="en-US" sz="3600" b="1" dirty="0">
              <a:solidFill>
                <a:schemeClr val="accent1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884237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11631-1532-4023-AB93-7133725E9F89}" type="slidenum">
              <a:rPr lang="en-US" smtClean="0"/>
              <a:t>24</a:t>
            </a:fld>
            <a:endParaRPr lang="en-US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228600" y="1066800"/>
            <a:ext cx="8763000" cy="52117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472" indent="-347472">
              <a:spcBef>
                <a:spcPts val="600"/>
              </a:spcBef>
            </a:pPr>
            <a:r>
              <a:rPr lang="en-US" sz="2400" dirty="0" smtClean="0">
                <a:solidFill>
                  <a:srgbClr val="000000"/>
                </a:solidFill>
              </a:rPr>
              <a:t>The </a:t>
            </a:r>
            <a:r>
              <a:rPr lang="en-US" sz="2400" dirty="0">
                <a:solidFill>
                  <a:srgbClr val="000000"/>
                </a:solidFill>
              </a:rPr>
              <a:t>role for the government can be thought of in three stages:</a:t>
            </a:r>
          </a:p>
          <a:p>
            <a:pPr marL="857250" lvl="1" indent="-457200">
              <a:spcBef>
                <a:spcPts val="600"/>
              </a:spcBef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</a:rPr>
              <a:t>Establish the market: decentralization</a:t>
            </a:r>
          </a:p>
          <a:p>
            <a:pPr marL="857250" lvl="1" indent="-457200">
              <a:spcBef>
                <a:spcPts val="600"/>
              </a:spcBef>
              <a:buFont typeface="+mj-lt"/>
              <a:buAutoNum type="arabicPeriod"/>
            </a:pPr>
            <a:r>
              <a:rPr lang="en-US" sz="2400" b="1" dirty="0">
                <a:solidFill>
                  <a:srgbClr val="000000"/>
                </a:solidFill>
              </a:rPr>
              <a:t>Refine the market: address market failures</a:t>
            </a:r>
          </a:p>
          <a:p>
            <a:pPr marL="857250" lvl="1" indent="-457200">
              <a:spcBef>
                <a:spcPts val="600"/>
              </a:spcBef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</a:rPr>
              <a:t>Temper the market: pursue social </a:t>
            </a:r>
            <a:r>
              <a:rPr lang="en-US" sz="2400" dirty="0" smtClean="0">
                <a:solidFill>
                  <a:srgbClr val="000000"/>
                </a:solidFill>
              </a:rPr>
              <a:t>objectives</a:t>
            </a:r>
          </a:p>
          <a:p>
            <a:pPr marL="857250" lvl="1" indent="-457200">
              <a:spcBef>
                <a:spcPts val="600"/>
              </a:spcBef>
              <a:buFont typeface="+mj-lt"/>
              <a:buAutoNum type="arabicPeriod"/>
            </a:pPr>
            <a:endParaRPr lang="en-US" sz="2400" dirty="0">
              <a:solidFill>
                <a:srgbClr val="000000"/>
              </a:solidFill>
            </a:endParaRPr>
          </a:p>
          <a:p>
            <a:pPr marL="747522" lvl="1" indent="-347472">
              <a:spcBef>
                <a:spcPts val="600"/>
              </a:spcBef>
            </a:pPr>
            <a:endParaRPr lang="en-US" sz="2400" dirty="0">
              <a:solidFill>
                <a:srgbClr val="000000"/>
              </a:solidFill>
            </a:endParaRPr>
          </a:p>
          <a:p>
            <a:pPr marL="747522" lvl="1" indent="-347472">
              <a:spcBef>
                <a:spcPts val="600"/>
              </a:spcBef>
            </a:pPr>
            <a:endParaRPr lang="en-US" sz="2400" dirty="0" smtClean="0">
              <a:solidFill>
                <a:srgbClr val="000000"/>
              </a:solidFill>
              <a:latin typeface="+mj-lt"/>
            </a:endParaRPr>
          </a:p>
          <a:p>
            <a:pPr marL="400050" lvl="1" indent="0">
              <a:spcBef>
                <a:spcPts val="600"/>
              </a:spcBef>
              <a:buNone/>
            </a:pPr>
            <a:endParaRPr lang="en-US" sz="2400" dirty="0" smtClean="0">
              <a:solidFill>
                <a:srgbClr val="000000"/>
              </a:solidFill>
              <a:latin typeface="+mj-lt"/>
            </a:endParaRPr>
          </a:p>
          <a:p>
            <a:pPr marL="347472" indent="-347472">
              <a:spcBef>
                <a:spcPts val="600"/>
              </a:spcBef>
            </a:pPr>
            <a:endParaRPr lang="en-US" sz="2400" dirty="0" smtClean="0">
              <a:solidFill>
                <a:srgbClr val="000000"/>
              </a:solidFill>
              <a:latin typeface="+mj-lt"/>
            </a:endParaRPr>
          </a:p>
          <a:p>
            <a:pPr marL="747522" lvl="1" indent="-347472">
              <a:spcBef>
                <a:spcPts val="600"/>
              </a:spcBef>
            </a:pPr>
            <a:endParaRPr lang="en-US" sz="2400" dirty="0" smtClean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2359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91600" cy="884237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solidFill>
                  <a:schemeClr val="accent1"/>
                </a:solidFill>
                <a:latin typeface="Calibri Light" panose="020F0302020204030204" pitchFamily="34" charset="0"/>
              </a:rPr>
              <a:t>Refine the market: address market failures</a:t>
            </a:r>
            <a:endParaRPr lang="en-US" sz="3600" b="1" dirty="0">
              <a:solidFill>
                <a:schemeClr val="accent1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884237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11631-1532-4023-AB93-7133725E9F89}" type="slidenum">
              <a:rPr lang="en-US" smtClean="0"/>
              <a:t>25</a:t>
            </a:fld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60684" y="1120522"/>
            <a:ext cx="8349916" cy="497547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latin typeface="+mj-lt"/>
              </a:rPr>
              <a:t>A number of market failures in space</a:t>
            </a:r>
          </a:p>
          <a:p>
            <a:pPr lvl="1"/>
            <a:r>
              <a:rPr lang="en-US" sz="2400" dirty="0">
                <a:latin typeface="+mj-lt"/>
              </a:rPr>
              <a:t>Imperfect competition: high fixed costs generate monopolies</a:t>
            </a:r>
          </a:p>
          <a:p>
            <a:pPr lvl="1"/>
            <a:r>
              <a:rPr lang="en-US" sz="2400" dirty="0" smtClean="0">
                <a:latin typeface="+mj-lt"/>
              </a:rPr>
              <a:t>Negative </a:t>
            </a:r>
            <a:r>
              <a:rPr lang="en-US" sz="2400" dirty="0" smtClean="0">
                <a:latin typeface="+mj-lt"/>
              </a:rPr>
              <a:t>externalities: space debris </a:t>
            </a:r>
            <a:r>
              <a:rPr lang="en-US" sz="2400" dirty="0" smtClean="0">
                <a:latin typeface="+mj-lt"/>
              </a:rPr>
              <a:t>risk (tragedy of the commons)</a:t>
            </a:r>
          </a:p>
        </p:txBody>
      </p:sp>
    </p:spTree>
    <p:extLst>
      <p:ext uri="{BB962C8B-B14F-4D97-AF65-F5344CB8AC3E}">
        <p14:creationId xmlns:p14="http://schemas.microsoft.com/office/powerpoint/2010/main" val="313990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765" y="1214458"/>
            <a:ext cx="7603836" cy="54029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91600" cy="884237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solidFill>
                  <a:schemeClr val="accent1"/>
                </a:solidFill>
                <a:latin typeface="Calibri Light" panose="020F0302020204030204" pitchFamily="34" charset="0"/>
              </a:rPr>
              <a:t>Establish the market: decentralization	</a:t>
            </a:r>
            <a:endParaRPr lang="en-US" sz="3600" b="1" dirty="0">
              <a:solidFill>
                <a:schemeClr val="accent1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884237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11631-1532-4023-AB93-7133725E9F89}" type="slidenum">
              <a:rPr lang="en-US" smtClean="0"/>
              <a:t>26</a:t>
            </a:fld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33900" y="1066800"/>
            <a:ext cx="4305300" cy="81518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472" indent="-347472">
              <a:spcBef>
                <a:spcPts val="600"/>
              </a:spcBef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New constellations may raise threat level</a:t>
            </a:r>
            <a:endParaRPr lang="en-US" sz="2400" dirty="0" smtClean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3650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91600" cy="884237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solidFill>
                  <a:schemeClr val="accent1"/>
                </a:solidFill>
                <a:latin typeface="Calibri Light" panose="020F0302020204030204" pitchFamily="34" charset="0"/>
              </a:rPr>
              <a:t>Refine the market: address market failures</a:t>
            </a:r>
            <a:endParaRPr lang="en-US" sz="3600" b="1" dirty="0">
              <a:solidFill>
                <a:schemeClr val="accent1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884237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11631-1532-4023-AB93-7133725E9F89}" type="slidenum">
              <a:rPr lang="en-US" smtClean="0"/>
              <a:t>27</a:t>
            </a:fld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60684" y="1120522"/>
            <a:ext cx="8349916" cy="497547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latin typeface="+mj-lt"/>
              </a:rPr>
              <a:t>A number of market failures in space</a:t>
            </a:r>
          </a:p>
          <a:p>
            <a:pPr lvl="1"/>
            <a:r>
              <a:rPr lang="en-US" sz="2400" dirty="0">
                <a:latin typeface="+mj-lt"/>
              </a:rPr>
              <a:t>Imperfect competition: high fixed costs generate monopolies</a:t>
            </a:r>
          </a:p>
          <a:p>
            <a:pPr lvl="1"/>
            <a:r>
              <a:rPr lang="en-US" sz="2400" dirty="0" smtClean="0">
                <a:latin typeface="+mj-lt"/>
              </a:rPr>
              <a:t>Negative </a:t>
            </a:r>
            <a:r>
              <a:rPr lang="en-US" sz="2400" dirty="0" smtClean="0">
                <a:latin typeface="+mj-lt"/>
              </a:rPr>
              <a:t>externalities: space debris </a:t>
            </a:r>
            <a:r>
              <a:rPr lang="en-US" sz="2400" dirty="0" smtClean="0">
                <a:latin typeface="+mj-lt"/>
              </a:rPr>
              <a:t>risk (tragedy of the commons)</a:t>
            </a:r>
            <a:endParaRPr lang="en-US" sz="2400" dirty="0" smtClean="0">
              <a:latin typeface="+mj-lt"/>
            </a:endParaRPr>
          </a:p>
          <a:p>
            <a:pPr lvl="1"/>
            <a:r>
              <a:rPr lang="en-US" sz="2400" dirty="0" smtClean="0">
                <a:latin typeface="+mj-lt"/>
              </a:rPr>
              <a:t>Perhaps </a:t>
            </a:r>
            <a:r>
              <a:rPr lang="en-US" sz="2400" dirty="0" smtClean="0">
                <a:latin typeface="+mj-lt"/>
              </a:rPr>
              <a:t>most important: positive externalities or “complementarities”</a:t>
            </a:r>
          </a:p>
          <a:p>
            <a:r>
              <a:rPr lang="en-US" sz="2400" dirty="0" smtClean="0">
                <a:latin typeface="+mj-lt"/>
              </a:rPr>
              <a:t>The success of the business models of most space companies depends on the success of the business models of other space companies </a:t>
            </a:r>
            <a:endParaRPr lang="en-US" sz="2400" dirty="0" smtClean="0">
              <a:latin typeface="+mj-lt"/>
            </a:endParaRPr>
          </a:p>
          <a:p>
            <a:r>
              <a:rPr lang="en-US" sz="2400" dirty="0" smtClean="0">
                <a:latin typeface="+mj-lt"/>
              </a:rPr>
              <a:t>Note that such a situation is likely to lead to market power via vertical and horizontal integration if left unchecked</a:t>
            </a:r>
          </a:p>
        </p:txBody>
      </p:sp>
    </p:spTree>
    <p:extLst>
      <p:ext uri="{BB962C8B-B14F-4D97-AF65-F5344CB8AC3E}">
        <p14:creationId xmlns:p14="http://schemas.microsoft.com/office/powerpoint/2010/main" val="2269038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382000" cy="884237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solidFill>
                  <a:schemeClr val="accent1"/>
                </a:solidFill>
                <a:latin typeface="Calibri Light" panose="020F0302020204030204" pitchFamily="34" charset="0"/>
              </a:rPr>
              <a:t>Refine the market: the stag </a:t>
            </a:r>
            <a:r>
              <a:rPr lang="en-US" sz="4000" b="1" dirty="0" smtClean="0">
                <a:solidFill>
                  <a:schemeClr val="accent1"/>
                </a:solidFill>
                <a:latin typeface="Calibri Light" panose="020F0302020204030204" pitchFamily="34" charset="0"/>
              </a:rPr>
              <a:t>hunt</a:t>
            </a:r>
            <a:endParaRPr lang="en-US" sz="3600" b="1" dirty="0">
              <a:solidFill>
                <a:schemeClr val="accent1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884237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11631-1532-4023-AB93-7133725E9F89}" type="slidenum">
              <a:rPr lang="en-US" smtClean="0"/>
              <a:t>28</a:t>
            </a:fld>
            <a:endParaRPr lang="en-US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152399" y="1066800"/>
            <a:ext cx="5348227" cy="52117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smtClean="0"/>
              <a:t>Three features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 smtClean="0"/>
              <a:t>Two </a:t>
            </a:r>
            <a:r>
              <a:rPr lang="en-US" sz="2000" dirty="0"/>
              <a:t>players; each </a:t>
            </a:r>
            <a:r>
              <a:rPr lang="en-US" sz="2000" dirty="0" smtClean="0"/>
              <a:t>can hunt </a:t>
            </a:r>
            <a:r>
              <a:rPr lang="en-US" sz="2000" dirty="0"/>
              <a:t>a hare </a:t>
            </a:r>
            <a:r>
              <a:rPr lang="en-US" sz="2000" dirty="0" smtClean="0"/>
              <a:t>or </a:t>
            </a:r>
            <a:r>
              <a:rPr lang="en-US" sz="2000" dirty="0"/>
              <a:t>stag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/>
              <a:t>Hares can be hunted individually; stags must be hunted together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/>
              <a:t>Stags are worth much more than </a:t>
            </a:r>
            <a:r>
              <a:rPr lang="en-US" sz="2000" dirty="0" smtClean="0"/>
              <a:t>hares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000" dirty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smtClean="0"/>
              <a:t>Two equilibria, one better</a:t>
            </a:r>
            <a:endParaRPr lang="en-US" sz="2000" dirty="0"/>
          </a:p>
          <a:p>
            <a:pPr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 smtClean="0"/>
              <a:t>If one hunts hares, the other should </a:t>
            </a:r>
            <a:r>
              <a:rPr lang="en-US" sz="2000" dirty="0" smtClean="0"/>
              <a:t>too</a:t>
            </a:r>
            <a:endParaRPr lang="en-US" sz="2000" dirty="0" smtClean="0"/>
          </a:p>
          <a:p>
            <a:pPr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 smtClean="0"/>
              <a:t>If one hunts the stag, the other should </a:t>
            </a:r>
            <a:r>
              <a:rPr lang="en-US" sz="2000" dirty="0" smtClean="0"/>
              <a:t>too</a:t>
            </a:r>
            <a:endParaRPr lang="en-US" sz="2000" dirty="0" smtClean="0"/>
          </a:p>
          <a:p>
            <a:pPr marL="114300" indent="-114300">
              <a:spcBef>
                <a:spcPts val="0"/>
              </a:spcBef>
              <a:spcAft>
                <a:spcPts val="0"/>
              </a:spcAft>
            </a:pPr>
            <a:endParaRPr lang="en-US" sz="2000" dirty="0" smtClean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smtClean="0"/>
              <a:t>One key question</a:t>
            </a:r>
          </a:p>
          <a:p>
            <a:pPr marL="114300" indent="-114300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/>
              <a:t>How do we get </a:t>
            </a:r>
            <a:r>
              <a:rPr lang="en-US" sz="2000" dirty="0" smtClean="0"/>
              <a:t>over </a:t>
            </a:r>
            <a:r>
              <a:rPr lang="en-US" sz="2000" dirty="0" smtClean="0"/>
              <a:t>the tipping point?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smtClean="0"/>
              <a:t>Main point</a:t>
            </a:r>
          </a:p>
          <a:p>
            <a:pPr marL="114300" indent="-114300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/>
              <a:t>Each </a:t>
            </a:r>
            <a:r>
              <a:rPr lang="en-US" sz="2000" dirty="0"/>
              <a:t>hunter is a complement to the other when hunting </a:t>
            </a:r>
            <a:r>
              <a:rPr lang="en-US" sz="2000" dirty="0" smtClean="0"/>
              <a:t>stags, but </a:t>
            </a:r>
            <a:r>
              <a:rPr lang="en-US" sz="2000" dirty="0"/>
              <a:t>neither gets compensated for those complementarities if acting alone</a:t>
            </a:r>
          </a:p>
          <a:p>
            <a:pPr marL="114300" indent="-114300">
              <a:spcBef>
                <a:spcPts val="0"/>
              </a:spcBef>
              <a:spcAft>
                <a:spcPts val="0"/>
              </a:spcAft>
            </a:pP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2172" y="1774319"/>
            <a:ext cx="3479428" cy="275186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617855" y="2460119"/>
            <a:ext cx="1143000" cy="990600"/>
          </a:xfrm>
          <a:prstGeom prst="rect">
            <a:avLst/>
          </a:prstGeom>
          <a:solidFill>
            <a:schemeClr val="accent2">
              <a:lumMod val="60000"/>
              <a:lumOff val="40000"/>
              <a:alpha val="3882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72400" y="3450719"/>
            <a:ext cx="1219200" cy="1075463"/>
          </a:xfrm>
          <a:prstGeom prst="rect">
            <a:avLst/>
          </a:prstGeom>
          <a:solidFill>
            <a:srgbClr val="92D050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04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382000" cy="884237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solidFill>
                  <a:schemeClr val="accent1"/>
                </a:solidFill>
                <a:latin typeface="Calibri Light" panose="020F0302020204030204" pitchFamily="34" charset="0"/>
              </a:rPr>
              <a:t>Refine the market:</a:t>
            </a:r>
            <a:r>
              <a:rPr lang="en-US" sz="4000" b="1" dirty="0" smtClean="0">
                <a:solidFill>
                  <a:schemeClr val="accent1"/>
                </a:solidFill>
                <a:latin typeface="Calibri Light" panose="020F0302020204030204" pitchFamily="34" charset="0"/>
              </a:rPr>
              <a:t> </a:t>
            </a:r>
            <a:r>
              <a:rPr lang="en-US" sz="4000" b="1" dirty="0" smtClean="0">
                <a:solidFill>
                  <a:schemeClr val="accent1"/>
                </a:solidFill>
                <a:latin typeface="Calibri Light" panose="020F0302020204030204" pitchFamily="34" charset="0"/>
              </a:rPr>
              <a:t>incentives</a:t>
            </a:r>
            <a:endParaRPr lang="en-US" sz="3600" b="1" dirty="0">
              <a:solidFill>
                <a:schemeClr val="accent1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884237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11631-1532-4023-AB93-7133725E9F89}" type="slidenum">
              <a:rPr lang="en-US" smtClean="0"/>
              <a:t>29</a:t>
            </a:fld>
            <a:endParaRPr lang="en-US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76199" y="1066800"/>
            <a:ext cx="4724401" cy="5029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0188" indent="-230188">
              <a:spcBef>
                <a:spcPts val="0"/>
              </a:spcBef>
            </a:pPr>
            <a:r>
              <a:rPr lang="en-US" sz="2400" dirty="0" smtClean="0"/>
              <a:t>Suppose </a:t>
            </a:r>
            <a:r>
              <a:rPr lang="en-US" sz="2400" dirty="0" smtClean="0"/>
              <a:t>the government </a:t>
            </a:r>
            <a:r>
              <a:rPr lang="en-US" sz="2400" dirty="0" smtClean="0"/>
              <a:t>changes </a:t>
            </a:r>
            <a:r>
              <a:rPr lang="en-US" sz="2400" dirty="0" smtClean="0"/>
              <a:t>the payoffs through subsidies and </a:t>
            </a:r>
            <a:r>
              <a:rPr lang="en-US" sz="2400" dirty="0" smtClean="0"/>
              <a:t>taxes</a:t>
            </a:r>
            <a:endParaRPr lang="en-US" sz="2400" dirty="0" smtClean="0"/>
          </a:p>
          <a:p>
            <a:pPr marL="461963" lvl="1" indent="-231775">
              <a:spcBef>
                <a:spcPts val="0"/>
              </a:spcBef>
            </a:pPr>
            <a:r>
              <a:rPr lang="en-US" sz="2400" dirty="0" smtClean="0"/>
              <a:t>Subsidizes </a:t>
            </a:r>
            <a:r>
              <a:rPr lang="en-US" sz="2400" dirty="0" smtClean="0"/>
              <a:t>unsuccessful </a:t>
            </a:r>
            <a:r>
              <a:rPr lang="en-US" sz="2400" dirty="0" smtClean="0"/>
              <a:t>stag hunting</a:t>
            </a:r>
          </a:p>
          <a:p>
            <a:pPr marL="461963" lvl="1" indent="-231775">
              <a:spcBef>
                <a:spcPts val="0"/>
              </a:spcBef>
            </a:pPr>
            <a:r>
              <a:rPr lang="en-US" sz="2400" dirty="0" smtClean="0"/>
              <a:t>Taxes </a:t>
            </a:r>
            <a:r>
              <a:rPr lang="en-US" sz="2400" dirty="0" smtClean="0"/>
              <a:t>successful </a:t>
            </a:r>
            <a:r>
              <a:rPr lang="en-US" sz="2400" dirty="0" smtClean="0"/>
              <a:t>stag hunting</a:t>
            </a:r>
          </a:p>
          <a:p>
            <a:pPr marL="230188" indent="-230188">
              <a:spcBef>
                <a:spcPts val="0"/>
              </a:spcBef>
            </a:pPr>
            <a:r>
              <a:rPr lang="en-US" sz="2400" dirty="0" smtClean="0"/>
              <a:t>Now, </a:t>
            </a:r>
            <a:r>
              <a:rPr lang="en-US" sz="2400" i="1" dirty="0" smtClean="0"/>
              <a:t>only </a:t>
            </a:r>
            <a:r>
              <a:rPr lang="en-US" sz="2400" dirty="0" smtClean="0"/>
              <a:t>equilibrium is Stag</a:t>
            </a:r>
          </a:p>
          <a:p>
            <a:pPr marL="230188" indent="-230188">
              <a:spcBef>
                <a:spcPts val="0"/>
              </a:spcBef>
            </a:pPr>
            <a:r>
              <a:rPr lang="en-US" sz="2400" dirty="0" smtClean="0"/>
              <a:t>Over the tipping point: all win!</a:t>
            </a:r>
          </a:p>
          <a:p>
            <a:pPr marL="461963" lvl="1" indent="-231775">
              <a:spcBef>
                <a:spcPts val="0"/>
              </a:spcBef>
            </a:pPr>
            <a:r>
              <a:rPr lang="en-US" sz="2400" dirty="0" smtClean="0"/>
              <a:t>The </a:t>
            </a:r>
            <a:r>
              <a:rPr lang="en-US" sz="2400" dirty="0" smtClean="0"/>
              <a:t>government solves complementarities</a:t>
            </a:r>
          </a:p>
          <a:p>
            <a:pPr marL="230188" indent="-230188">
              <a:spcBef>
                <a:spcPts val="0"/>
              </a:spcBef>
            </a:pPr>
            <a:r>
              <a:rPr lang="en-US" sz="2400" dirty="0"/>
              <a:t>Note that private firms may integrate to replicate this solution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1203423"/>
            <a:ext cx="2895600" cy="22901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9411" y="4193621"/>
            <a:ext cx="2662778" cy="2102557"/>
          </a:xfrm>
          <a:prstGeom prst="rect">
            <a:avLst/>
          </a:prstGeom>
        </p:spPr>
      </p:pic>
      <p:sp>
        <p:nvSpPr>
          <p:cNvPr id="7" name="Down Arrow 6"/>
          <p:cNvSpPr/>
          <p:nvPr/>
        </p:nvSpPr>
        <p:spPr>
          <a:xfrm>
            <a:off x="6553200" y="3719777"/>
            <a:ext cx="609600" cy="537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830323" y="5486400"/>
            <a:ext cx="901866" cy="821139"/>
          </a:xfrm>
          <a:prstGeom prst="rect">
            <a:avLst/>
          </a:prstGeom>
          <a:solidFill>
            <a:srgbClr val="92D050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867400" y="1768474"/>
            <a:ext cx="962923" cy="822326"/>
          </a:xfrm>
          <a:prstGeom prst="rect">
            <a:avLst/>
          </a:prstGeom>
          <a:solidFill>
            <a:schemeClr val="accent2">
              <a:lumMod val="60000"/>
              <a:lumOff val="40000"/>
              <a:alpha val="3882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840880" y="2590800"/>
            <a:ext cx="1027117" cy="871992"/>
          </a:xfrm>
          <a:prstGeom prst="rect">
            <a:avLst/>
          </a:prstGeom>
          <a:solidFill>
            <a:srgbClr val="92D050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738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3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91600" cy="884237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solidFill>
                  <a:schemeClr val="accent1"/>
                </a:solidFill>
                <a:latin typeface="Calibri Light" panose="020F0302020204030204" pitchFamily="34" charset="0"/>
              </a:rPr>
              <a:t>Existing work</a:t>
            </a:r>
            <a:endParaRPr lang="en-US" sz="3600" b="1" dirty="0">
              <a:solidFill>
                <a:schemeClr val="accent1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884237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11631-1532-4023-AB93-7133725E9F89}" type="slidenum">
              <a:rPr lang="en-US" smtClean="0"/>
              <a:t>3</a:t>
            </a:fld>
            <a:endParaRPr lang="en-US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228600" y="1066800"/>
            <a:ext cx="8763000" cy="52117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472" indent="-347472">
              <a:spcBef>
                <a:spcPts val="600"/>
              </a:spcBef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Long but small tradition of economists working on space </a:t>
            </a:r>
            <a:r>
              <a:rPr lang="en-US" sz="2400" i="1" dirty="0" smtClean="0">
                <a:solidFill>
                  <a:srgbClr val="000000"/>
                </a:solidFill>
                <a:latin typeface="+mj-lt"/>
              </a:rPr>
              <a:t>policy</a:t>
            </a:r>
          </a:p>
          <a:p>
            <a:pPr marL="747522" lvl="1" indent="-347472">
              <a:spcBef>
                <a:spcPts val="600"/>
              </a:spcBef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GWU’s Space Policy Institute a leading center (esp. Henry Hertzfeld)</a:t>
            </a:r>
          </a:p>
          <a:p>
            <a:pPr marL="747522" lvl="1" indent="-347472">
              <a:spcBef>
                <a:spcPts val="600"/>
              </a:spcBef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Some at NASA, even (Alex MacDonald)</a:t>
            </a:r>
          </a:p>
          <a:p>
            <a:pPr marL="347472" indent="-347472">
              <a:spcBef>
                <a:spcPts val="600"/>
              </a:spcBef>
            </a:pPr>
            <a:endParaRPr lang="en-US" sz="2400" dirty="0" smtClean="0">
              <a:solidFill>
                <a:srgbClr val="000000"/>
              </a:solidFill>
              <a:latin typeface="+mj-lt"/>
            </a:endParaRPr>
          </a:p>
          <a:p>
            <a:pPr marL="347472" indent="-347472">
              <a:spcBef>
                <a:spcPts val="600"/>
              </a:spcBef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A few others (esp</a:t>
            </a: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. </a:t>
            </a: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Molly Macauley, Macauley and </a:t>
            </a:r>
            <a:r>
              <a:rPr lang="en-US" sz="2400" dirty="0" err="1" smtClean="0">
                <a:solidFill>
                  <a:srgbClr val="000000"/>
                </a:solidFill>
                <a:latin typeface="+mj-lt"/>
              </a:rPr>
              <a:t>Toman</a:t>
            </a: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 AER P&amp;P 1991)</a:t>
            </a:r>
          </a:p>
          <a:p>
            <a:pPr marL="347472" indent="-347472">
              <a:spcBef>
                <a:spcPts val="600"/>
              </a:spcBef>
            </a:pPr>
            <a:endParaRPr lang="en-US" sz="2400" dirty="0" smtClean="0">
              <a:solidFill>
                <a:srgbClr val="000000"/>
              </a:solidFill>
              <a:latin typeface="+mj-lt"/>
            </a:endParaRPr>
          </a:p>
          <a:p>
            <a:pPr marL="347472" indent="-347472">
              <a:spcBef>
                <a:spcPts val="600"/>
              </a:spcBef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But little sustained work in academic economics</a:t>
            </a:r>
          </a:p>
          <a:p>
            <a:pPr marL="747522" lvl="1" indent="-347472">
              <a:spcBef>
                <a:spcPts val="600"/>
              </a:spcBef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I think the time is ripe for more engagement</a:t>
            </a:r>
          </a:p>
          <a:p>
            <a:pPr marL="747522" lvl="1" indent="-347472">
              <a:spcBef>
                <a:spcPts val="600"/>
              </a:spcBef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This paper takes some early steps reflecting my early thinking</a:t>
            </a:r>
          </a:p>
          <a:p>
            <a:pPr marL="347472" indent="-347472">
              <a:spcBef>
                <a:spcPts val="600"/>
              </a:spcBef>
            </a:pPr>
            <a:endParaRPr lang="en-US" sz="2400" dirty="0" smtClean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9953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91600" cy="884237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solidFill>
                  <a:schemeClr val="accent1"/>
                </a:solidFill>
                <a:latin typeface="Calibri Light" panose="020F0302020204030204" pitchFamily="34" charset="0"/>
              </a:rPr>
              <a:t>An early framework for managing space</a:t>
            </a:r>
            <a:endParaRPr lang="en-US" sz="3600" b="1" dirty="0">
              <a:solidFill>
                <a:schemeClr val="accent1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884237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11631-1532-4023-AB93-7133725E9F89}" type="slidenum">
              <a:rPr lang="en-US" smtClean="0"/>
              <a:t>30</a:t>
            </a:fld>
            <a:endParaRPr lang="en-US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228600" y="1066800"/>
            <a:ext cx="8763000" cy="52117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472" indent="-347472">
              <a:spcBef>
                <a:spcPts val="600"/>
              </a:spcBef>
            </a:pPr>
            <a:r>
              <a:rPr lang="en-US" sz="2400" dirty="0" smtClean="0">
                <a:solidFill>
                  <a:srgbClr val="000000"/>
                </a:solidFill>
              </a:rPr>
              <a:t>The </a:t>
            </a:r>
            <a:r>
              <a:rPr lang="en-US" sz="2400" dirty="0">
                <a:solidFill>
                  <a:srgbClr val="000000"/>
                </a:solidFill>
              </a:rPr>
              <a:t>role for the government can be thought of in three stages:</a:t>
            </a:r>
          </a:p>
          <a:p>
            <a:pPr marL="857250" lvl="1" indent="-457200">
              <a:spcBef>
                <a:spcPts val="600"/>
              </a:spcBef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</a:rPr>
              <a:t>Establish the market: decentralization</a:t>
            </a:r>
          </a:p>
          <a:p>
            <a:pPr marL="857250" lvl="1" indent="-457200">
              <a:spcBef>
                <a:spcPts val="600"/>
              </a:spcBef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</a:rPr>
              <a:t>Refine the market: address market failures</a:t>
            </a:r>
          </a:p>
          <a:p>
            <a:pPr marL="857250" lvl="1" indent="-457200">
              <a:spcBef>
                <a:spcPts val="600"/>
              </a:spcBef>
              <a:buFont typeface="+mj-lt"/>
              <a:buAutoNum type="arabicPeriod"/>
            </a:pPr>
            <a:r>
              <a:rPr lang="en-US" sz="2400" b="1" dirty="0">
                <a:solidFill>
                  <a:srgbClr val="000000"/>
                </a:solidFill>
              </a:rPr>
              <a:t>Temper the market: pursue social </a:t>
            </a:r>
            <a:r>
              <a:rPr lang="en-US" sz="2400" b="1" dirty="0" smtClean="0">
                <a:solidFill>
                  <a:srgbClr val="000000"/>
                </a:solidFill>
              </a:rPr>
              <a:t>objectives</a:t>
            </a:r>
          </a:p>
          <a:p>
            <a:pPr marL="857250" lvl="1" indent="-457200">
              <a:spcBef>
                <a:spcPts val="600"/>
              </a:spcBef>
              <a:buFont typeface="+mj-lt"/>
              <a:buAutoNum type="arabicPeriod"/>
            </a:pPr>
            <a:endParaRPr lang="en-US" sz="2400" dirty="0">
              <a:solidFill>
                <a:srgbClr val="000000"/>
              </a:solidFill>
            </a:endParaRPr>
          </a:p>
          <a:p>
            <a:pPr marL="747522" lvl="1" indent="-347472">
              <a:spcBef>
                <a:spcPts val="600"/>
              </a:spcBef>
            </a:pPr>
            <a:endParaRPr lang="en-US" sz="2400" dirty="0">
              <a:solidFill>
                <a:srgbClr val="000000"/>
              </a:solidFill>
            </a:endParaRPr>
          </a:p>
          <a:p>
            <a:pPr marL="747522" lvl="1" indent="-347472">
              <a:spcBef>
                <a:spcPts val="600"/>
              </a:spcBef>
            </a:pPr>
            <a:endParaRPr lang="en-US" sz="2400" dirty="0" smtClean="0">
              <a:solidFill>
                <a:srgbClr val="000000"/>
              </a:solidFill>
              <a:latin typeface="+mj-lt"/>
            </a:endParaRPr>
          </a:p>
          <a:p>
            <a:pPr marL="400050" lvl="1" indent="0">
              <a:spcBef>
                <a:spcPts val="600"/>
              </a:spcBef>
              <a:buNone/>
            </a:pPr>
            <a:endParaRPr lang="en-US" sz="2400" dirty="0" smtClean="0">
              <a:solidFill>
                <a:srgbClr val="000000"/>
              </a:solidFill>
              <a:latin typeface="+mj-lt"/>
            </a:endParaRPr>
          </a:p>
          <a:p>
            <a:pPr marL="347472" indent="-347472">
              <a:spcBef>
                <a:spcPts val="600"/>
              </a:spcBef>
            </a:pPr>
            <a:endParaRPr lang="en-US" sz="2400" dirty="0" smtClean="0">
              <a:solidFill>
                <a:srgbClr val="000000"/>
              </a:solidFill>
              <a:latin typeface="+mj-lt"/>
            </a:endParaRPr>
          </a:p>
          <a:p>
            <a:pPr marL="747522" lvl="1" indent="-347472">
              <a:spcBef>
                <a:spcPts val="600"/>
              </a:spcBef>
            </a:pPr>
            <a:endParaRPr lang="en-US" sz="2400" dirty="0" smtClean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3091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91600" cy="884237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solidFill>
                  <a:schemeClr val="accent1"/>
                </a:solidFill>
                <a:latin typeface="Calibri Light" panose="020F0302020204030204" pitchFamily="34" charset="0"/>
              </a:rPr>
              <a:t>Temper the market: pursue social objectives</a:t>
            </a:r>
            <a:endParaRPr lang="en-US" sz="3600" b="1" dirty="0">
              <a:solidFill>
                <a:schemeClr val="accent1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884237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11631-1532-4023-AB93-7133725E9F89}" type="slidenum">
              <a:rPr lang="en-US" smtClean="0"/>
              <a:t>31</a:t>
            </a:fld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60684" y="1120522"/>
            <a:ext cx="8426116" cy="497547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The shift from public to private priorities in space is especially </a:t>
            </a:r>
            <a:r>
              <a:rPr lang="en-US" sz="2400" dirty="0" smtClean="0"/>
              <a:t>significant because </a:t>
            </a:r>
            <a:r>
              <a:rPr lang="en-US" sz="2400" dirty="0"/>
              <a:t>a widely shared goal among commercial space’s leaders is the </a:t>
            </a:r>
            <a:r>
              <a:rPr lang="en-US" sz="2400" dirty="0" smtClean="0"/>
              <a:t>achievement of </a:t>
            </a:r>
            <a:r>
              <a:rPr lang="en-US" sz="2400" dirty="0"/>
              <a:t>a large-scale, largely self-sufficient, developed space economy</a:t>
            </a:r>
            <a:r>
              <a:rPr lang="en-US" sz="24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0137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" r="26706" b="13280"/>
          <a:stretch/>
        </p:blipFill>
        <p:spPr>
          <a:xfrm>
            <a:off x="113089" y="884238"/>
            <a:ext cx="5418578" cy="36062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91600" cy="884237"/>
          </a:xfrm>
        </p:spPr>
        <p:txBody>
          <a:bodyPr>
            <a:noAutofit/>
          </a:bodyPr>
          <a:lstStyle/>
          <a:p>
            <a:pPr algn="l"/>
            <a:r>
              <a:rPr lang="en-US" sz="4800" b="1" dirty="0" smtClean="0">
                <a:solidFill>
                  <a:schemeClr val="accent1"/>
                </a:solidFill>
                <a:latin typeface="Calibri Light" panose="020F0302020204030204" pitchFamily="34" charset="0"/>
              </a:rPr>
              <a:t>Two leaders of the space sector</a:t>
            </a:r>
            <a:endParaRPr lang="en-US" sz="4800" b="1" dirty="0">
              <a:solidFill>
                <a:schemeClr val="accent1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884237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4318" y="820866"/>
            <a:ext cx="28104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Jeff Bezos</a:t>
            </a:r>
            <a:br>
              <a:rPr lang="en-US" sz="24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</a:br>
            <a:r>
              <a:rPr lang="en-US" sz="20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Founder of Blue Origin</a:t>
            </a:r>
            <a:br>
              <a:rPr lang="en-US" sz="2000" dirty="0" smtClean="0">
                <a:solidFill>
                  <a:schemeClr val="bg1"/>
                </a:solidFill>
                <a:cs typeface="Times New Roman" panose="02020603050405020304" pitchFamily="18" charset="0"/>
              </a:rPr>
            </a:br>
            <a:r>
              <a:rPr lang="en-US" sz="20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Lord of Space Colonies?</a:t>
            </a:r>
            <a:endParaRPr lang="en-US" sz="20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0035" y="3317883"/>
            <a:ext cx="5383155" cy="34631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39000" y="5569393"/>
            <a:ext cx="28104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Elon Musk</a:t>
            </a:r>
            <a:br>
              <a:rPr lang="en-US" sz="24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</a:br>
            <a:r>
              <a:rPr lang="en-US" sz="24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Founder of SpaceX </a:t>
            </a:r>
            <a:br>
              <a:rPr lang="en-US" sz="2400" dirty="0" smtClean="0">
                <a:solidFill>
                  <a:schemeClr val="bg1"/>
                </a:solidFill>
                <a:cs typeface="Times New Roman" panose="02020603050405020304" pitchFamily="18" charset="0"/>
              </a:rPr>
            </a:br>
            <a:r>
              <a:rPr lang="en-US" sz="24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King of Mars?</a:t>
            </a:r>
            <a:endParaRPr lang="en-US" sz="20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19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1468"/>
            <a:ext cx="9144000" cy="6096532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91600" cy="884237"/>
          </a:xfrm>
        </p:spPr>
        <p:txBody>
          <a:bodyPr>
            <a:noAutofit/>
          </a:bodyPr>
          <a:lstStyle/>
          <a:p>
            <a:pPr algn="l"/>
            <a:r>
              <a:rPr lang="en-US" sz="4800" b="1" dirty="0" smtClean="0">
                <a:solidFill>
                  <a:schemeClr val="accent1"/>
                </a:solidFill>
                <a:latin typeface="Calibri Light" panose="020F0302020204030204" pitchFamily="34" charset="0"/>
              </a:rPr>
              <a:t>Bezos’s plan</a:t>
            </a:r>
            <a:endParaRPr lang="en-US" sz="4800" b="1" dirty="0">
              <a:solidFill>
                <a:schemeClr val="accent1"/>
              </a:solidFill>
              <a:latin typeface="Calibri Light" panose="020F03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97190" y="810242"/>
            <a:ext cx="4679576" cy="193899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Calibri Light" panose="020F0302020204030204" pitchFamily="34" charset="0"/>
              </a:rPr>
              <a:t>1970s rendering of O’Neill space colony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Calibri Light" panose="020F0302020204030204" pitchFamily="34" charset="0"/>
              </a:rPr>
              <a:t>Jeff Bezos envisions these as settlements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Calibri Light" panose="020F0302020204030204" pitchFamily="34" charset="0"/>
              </a:rPr>
              <a:t>Stated goal: “millions of people living and working in space”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Calibri Light" panose="020F0302020204030204" pitchFamily="34" charset="0"/>
              </a:rPr>
              <a:t>Net worth=$132 billion (NASA’s full space operations budget=$5 billion)</a:t>
            </a:r>
          </a:p>
        </p:txBody>
      </p:sp>
    </p:spTree>
    <p:extLst>
      <p:ext uri="{BB962C8B-B14F-4D97-AF65-F5344CB8AC3E}">
        <p14:creationId xmlns:p14="http://schemas.microsoft.com/office/powerpoint/2010/main" val="185598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520" r="13248" b="3313"/>
          <a:stretch/>
        </p:blipFill>
        <p:spPr>
          <a:xfrm>
            <a:off x="0" y="776661"/>
            <a:ext cx="9144000" cy="6040998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91600" cy="884237"/>
          </a:xfrm>
        </p:spPr>
        <p:txBody>
          <a:bodyPr>
            <a:noAutofit/>
          </a:bodyPr>
          <a:lstStyle/>
          <a:p>
            <a:pPr algn="l"/>
            <a:r>
              <a:rPr lang="en-US" sz="4800" b="1" dirty="0" smtClean="0">
                <a:solidFill>
                  <a:schemeClr val="accent1"/>
                </a:solidFill>
                <a:latin typeface="Calibri Light" panose="020F0302020204030204" pitchFamily="34" charset="0"/>
              </a:rPr>
              <a:t>Musk’s plan</a:t>
            </a:r>
            <a:endParaRPr lang="en-US" sz="4800" b="1" dirty="0">
              <a:solidFill>
                <a:schemeClr val="accent1"/>
              </a:solidFill>
              <a:latin typeface="Calibri Light" panose="020F03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10637" y="837136"/>
            <a:ext cx="4679576" cy="193899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Calibri Light" panose="020F0302020204030204" pitchFamily="34" charset="0"/>
              </a:rPr>
              <a:t>Rendering of SpaceX’s Mars Base with BFR (now “Starship”)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Calibri Light" panose="020F0302020204030204" pitchFamily="34" charset="0"/>
              </a:rPr>
              <a:t>Elon Musk plans to settle Mars with one million people, first flight 2024/2026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Calibri Light" panose="020F0302020204030204" pitchFamily="34" charset="0"/>
              </a:rPr>
              <a:t>Says the chance he will move to Mars in his lifetime is “70%” (he’s 47)</a:t>
            </a:r>
          </a:p>
        </p:txBody>
      </p:sp>
    </p:spTree>
    <p:extLst>
      <p:ext uri="{BB962C8B-B14F-4D97-AF65-F5344CB8AC3E}">
        <p14:creationId xmlns:p14="http://schemas.microsoft.com/office/powerpoint/2010/main" val="262026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91600" cy="884237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solidFill>
                  <a:schemeClr val="accent1"/>
                </a:solidFill>
                <a:latin typeface="Calibri Light" panose="020F0302020204030204" pitchFamily="34" charset="0"/>
              </a:rPr>
              <a:t>Temper the market: pursue social objectives</a:t>
            </a:r>
            <a:endParaRPr lang="en-US" sz="3600" b="1" dirty="0">
              <a:solidFill>
                <a:schemeClr val="accent1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884237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11631-1532-4023-AB93-7133725E9F89}" type="slidenum">
              <a:rPr lang="en-US" smtClean="0"/>
              <a:t>35</a:t>
            </a:fld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60684" y="1120522"/>
            <a:ext cx="8426116" cy="497547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The shift from public to private priorities in space is especially </a:t>
            </a:r>
            <a:r>
              <a:rPr lang="en-US" sz="2400" dirty="0" smtClean="0"/>
              <a:t>significant because </a:t>
            </a:r>
            <a:r>
              <a:rPr lang="en-US" sz="2400" dirty="0"/>
              <a:t>a widely shared goal among commercial space’s leaders is the </a:t>
            </a:r>
            <a:r>
              <a:rPr lang="en-US" sz="2400" dirty="0" smtClean="0"/>
              <a:t>achievement of </a:t>
            </a:r>
            <a:r>
              <a:rPr lang="en-US" sz="2400" dirty="0"/>
              <a:t>a large-scale, largely self-sufficient, developed space economy</a:t>
            </a:r>
            <a:r>
              <a:rPr lang="en-US" sz="2400" dirty="0" smtClean="0"/>
              <a:t>.</a:t>
            </a:r>
          </a:p>
          <a:p>
            <a:r>
              <a:rPr lang="en-US" sz="2400" dirty="0" smtClean="0">
                <a:latin typeface="+mj-lt"/>
              </a:rPr>
              <a:t>Who </a:t>
            </a:r>
            <a:r>
              <a:rPr lang="en-US" sz="2400" dirty="0" smtClean="0">
                <a:latin typeface="+mj-lt"/>
              </a:rPr>
              <a:t>will gain from expanded space activities? </a:t>
            </a:r>
          </a:p>
          <a:p>
            <a:pPr lvl="1"/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Who has property rights to the resources of space</a:t>
            </a: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?</a:t>
            </a:r>
          </a:p>
          <a:p>
            <a:pPr lvl="1"/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1967 Outer Space Treaty is ambiguous</a:t>
            </a:r>
          </a:p>
          <a:p>
            <a:pPr lvl="1"/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2015 Commercial Space Launch Competitiveness Act changed the game</a:t>
            </a:r>
            <a:endParaRPr lang="en-US" sz="2400" dirty="0" smtClean="0">
              <a:solidFill>
                <a:srgbClr val="000000"/>
              </a:solidFill>
              <a:latin typeface="+mj-lt"/>
            </a:endParaRPr>
          </a:p>
          <a:p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Who controls governance in space? </a:t>
            </a:r>
          </a:p>
          <a:p>
            <a:pPr lvl="1"/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Who decides on our objectives in space</a:t>
            </a: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?</a:t>
            </a:r>
          </a:p>
          <a:p>
            <a:pPr lvl="1"/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UN? </a:t>
            </a:r>
          </a:p>
          <a:p>
            <a:pPr lvl="1"/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Role of a Space Force?</a:t>
            </a:r>
            <a:endParaRPr lang="en-US" sz="2400" dirty="0" smtClean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09315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91600" cy="884237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solidFill>
                  <a:schemeClr val="accent1"/>
                </a:solidFill>
                <a:latin typeface="Calibri Light" panose="020F0302020204030204" pitchFamily="34" charset="0"/>
              </a:rPr>
              <a:t>Flight plan</a:t>
            </a:r>
            <a:endParaRPr lang="en-US" sz="3600" b="1" dirty="0">
              <a:solidFill>
                <a:schemeClr val="accent1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884237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11631-1532-4023-AB93-7133725E9F89}" type="slidenum">
              <a:rPr lang="en-US" smtClean="0"/>
              <a:t>36</a:t>
            </a:fld>
            <a:endParaRPr lang="en-US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228600" y="1066800"/>
            <a:ext cx="8763000" cy="52117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Basic economics of the space program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endParaRPr lang="en-US" sz="2400" dirty="0" smtClean="0">
              <a:solidFill>
                <a:srgbClr val="000000"/>
              </a:solidFill>
              <a:latin typeface="+mj-lt"/>
            </a:endParaRP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Framework for understanding and managing the development of the space economy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endParaRPr lang="en-US" sz="2400" dirty="0" smtClean="0">
              <a:solidFill>
                <a:srgbClr val="000000"/>
              </a:solidFill>
              <a:latin typeface="+mj-lt"/>
            </a:endParaRP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 sz="2400" b="1" dirty="0" smtClean="0">
                <a:solidFill>
                  <a:srgbClr val="000000"/>
                </a:solidFill>
                <a:latin typeface="+mj-lt"/>
              </a:rPr>
              <a:t>Two closing questions</a:t>
            </a:r>
          </a:p>
        </p:txBody>
      </p:sp>
    </p:spTree>
    <p:extLst>
      <p:ext uri="{BB962C8B-B14F-4D97-AF65-F5344CB8AC3E}">
        <p14:creationId xmlns:p14="http://schemas.microsoft.com/office/powerpoint/2010/main" val="361250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382000" cy="884237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solidFill>
                  <a:schemeClr val="accent1"/>
                </a:solidFill>
                <a:latin typeface="Calibri Light" panose="020F0302020204030204" pitchFamily="34" charset="0"/>
              </a:rPr>
              <a:t>Two closing questions</a:t>
            </a:r>
            <a:endParaRPr lang="en-US" sz="3600" b="1" dirty="0">
              <a:solidFill>
                <a:schemeClr val="accent1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884237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11631-1532-4023-AB93-7133725E9F89}" type="slidenum">
              <a:rPr lang="en-US" smtClean="0"/>
              <a:t>37</a:t>
            </a:fld>
            <a:endParaRPr lang="en-US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228600" y="1066800"/>
            <a:ext cx="8839200" cy="5654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2800" dirty="0" smtClean="0">
                <a:solidFill>
                  <a:srgbClr val="000000"/>
                </a:solidFill>
              </a:rPr>
              <a:t>Why are we going to space?</a:t>
            </a:r>
          </a:p>
          <a:p>
            <a:pPr>
              <a:spcBef>
                <a:spcPts val="600"/>
              </a:spcBef>
            </a:pPr>
            <a:endParaRPr lang="en-US" sz="2800" dirty="0" smtClean="0">
              <a:solidFill>
                <a:srgbClr val="000000"/>
              </a:solidFill>
            </a:endParaRPr>
          </a:p>
          <a:p>
            <a:pPr>
              <a:spcBef>
                <a:spcPts val="600"/>
              </a:spcBef>
            </a:pPr>
            <a:r>
              <a:rPr lang="en-US" sz="2800" dirty="0" smtClean="0">
                <a:solidFill>
                  <a:srgbClr val="000000"/>
                </a:solidFill>
              </a:rPr>
              <a:t>What role can economists play?</a:t>
            </a:r>
            <a:endParaRPr lang="en-US" sz="28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97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91600" cy="884237"/>
          </a:xfrm>
        </p:spPr>
        <p:txBody>
          <a:bodyPr>
            <a:noAutofit/>
          </a:bodyPr>
          <a:lstStyle/>
          <a:p>
            <a:pPr algn="l"/>
            <a:r>
              <a:rPr lang="en-US" sz="4800" b="1" dirty="0" smtClean="0">
                <a:solidFill>
                  <a:schemeClr val="accent1"/>
                </a:solidFill>
                <a:latin typeface="Calibri Light" panose="020F0302020204030204" pitchFamily="34" charset="0"/>
              </a:rPr>
              <a:t>Why are we going to space?</a:t>
            </a:r>
            <a:endParaRPr lang="en-US" sz="4800" b="1" dirty="0">
              <a:solidFill>
                <a:schemeClr val="accent1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884237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/>
          <p:cNvSpPr txBox="1">
            <a:spLocks/>
          </p:cNvSpPr>
          <p:nvPr/>
        </p:nvSpPr>
        <p:spPr>
          <a:xfrm>
            <a:off x="35625" y="1066800"/>
            <a:ext cx="8651176" cy="55596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tabLst>
                <a:tab pos="1374775" algn="l"/>
              </a:tabLst>
            </a:pPr>
            <a:r>
              <a:rPr lang="en-US" sz="2400" dirty="0" smtClean="0"/>
              <a:t>National security and pride (but implies limited programs)</a:t>
            </a:r>
          </a:p>
          <a:p>
            <a:pPr>
              <a:spcBef>
                <a:spcPts val="0"/>
              </a:spcBef>
              <a:tabLst>
                <a:tab pos="1374775" algn="l"/>
              </a:tabLst>
            </a:pPr>
            <a:r>
              <a:rPr lang="en-US" sz="2400" dirty="0"/>
              <a:t>Science (but robots are better)</a:t>
            </a:r>
          </a:p>
          <a:p>
            <a:pPr>
              <a:spcBef>
                <a:spcPts val="0"/>
              </a:spcBef>
              <a:tabLst>
                <a:tab pos="1374775" algn="l"/>
              </a:tabLst>
            </a:pPr>
            <a:r>
              <a:rPr lang="en-US" sz="2400" dirty="0" smtClean="0"/>
              <a:t>Profit </a:t>
            </a:r>
          </a:p>
          <a:p>
            <a:pPr lvl="1">
              <a:spcBef>
                <a:spcPts val="0"/>
              </a:spcBef>
              <a:tabLst>
                <a:tab pos="1374775" algn="l"/>
              </a:tabLst>
            </a:pPr>
            <a:r>
              <a:rPr lang="en-US" sz="2400" dirty="0" smtClean="0"/>
              <a:t>Earth observation and telecom (but </a:t>
            </a:r>
            <a:r>
              <a:rPr lang="en-US" sz="2400" dirty="0" smtClean="0"/>
              <a:t>imply limited programs)</a:t>
            </a:r>
          </a:p>
          <a:p>
            <a:pPr lvl="1">
              <a:spcBef>
                <a:spcPts val="0"/>
              </a:spcBef>
              <a:tabLst>
                <a:tab pos="1374775" algn="l"/>
              </a:tabLst>
            </a:pPr>
            <a:r>
              <a:rPr lang="en-US" sz="2400" dirty="0" smtClean="0"/>
              <a:t>Space manufacturing, solar energy, mining (but all very uncertain)</a:t>
            </a:r>
          </a:p>
          <a:p>
            <a:pPr>
              <a:spcBef>
                <a:spcPts val="0"/>
              </a:spcBef>
              <a:tabLst>
                <a:tab pos="1374775" algn="l"/>
              </a:tabLst>
            </a:pPr>
            <a:r>
              <a:rPr lang="en-US" sz="2400" dirty="0" smtClean="0"/>
              <a:t>Exploration (but limited numbers)</a:t>
            </a:r>
          </a:p>
          <a:p>
            <a:pPr>
              <a:spcBef>
                <a:spcPts val="0"/>
              </a:spcBef>
              <a:tabLst>
                <a:tab pos="1374775" algn="l"/>
              </a:tabLst>
            </a:pPr>
            <a:r>
              <a:rPr lang="en-US" sz="2400" dirty="0" smtClean="0"/>
              <a:t>Temporary and eventually permanent settlement…the real tipping point</a:t>
            </a:r>
            <a:endParaRPr lang="en-US" sz="2400" dirty="0" smtClean="0"/>
          </a:p>
          <a:p>
            <a:pPr>
              <a:spcBef>
                <a:spcPts val="0"/>
              </a:spcBef>
              <a:tabLst>
                <a:tab pos="1374775" algn="l"/>
              </a:tabLst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4044201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91600" cy="884237"/>
          </a:xfrm>
        </p:spPr>
        <p:txBody>
          <a:bodyPr>
            <a:noAutofit/>
          </a:bodyPr>
          <a:lstStyle/>
          <a:p>
            <a:pPr algn="l"/>
            <a:r>
              <a:rPr lang="en-US" sz="4800" b="1" dirty="0" smtClean="0">
                <a:solidFill>
                  <a:schemeClr val="accent1"/>
                </a:solidFill>
                <a:latin typeface="Calibri Light" panose="020F0302020204030204" pitchFamily="34" charset="0"/>
              </a:rPr>
              <a:t>A thought experiment</a:t>
            </a:r>
            <a:endParaRPr lang="en-US" sz="4800" b="1" dirty="0">
              <a:solidFill>
                <a:schemeClr val="accent1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884237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/>
          <p:cNvSpPr txBox="1">
            <a:spLocks/>
          </p:cNvSpPr>
          <p:nvPr/>
        </p:nvSpPr>
        <p:spPr>
          <a:xfrm>
            <a:off x="35624" y="1066800"/>
            <a:ext cx="9108375" cy="55596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tabLst>
                <a:tab pos="1374775" algn="l"/>
              </a:tabLst>
            </a:pPr>
            <a:r>
              <a:rPr lang="en-US" sz="2400" dirty="0"/>
              <a:t>Imagine 1,000 Earthlings are founding </a:t>
            </a:r>
            <a:r>
              <a:rPr lang="en-US" sz="2400" dirty="0" smtClean="0"/>
              <a:t>Beta, a settlement in space. You have won the lottery to go. The trip is 9 months.</a:t>
            </a:r>
          </a:p>
          <a:p>
            <a:pPr>
              <a:spcBef>
                <a:spcPts val="0"/>
              </a:spcBef>
              <a:tabLst>
                <a:tab pos="1374775" algn="l"/>
              </a:tabLst>
            </a:pPr>
            <a:endParaRPr lang="en-US" sz="2400" dirty="0"/>
          </a:p>
          <a:p>
            <a:pPr>
              <a:spcBef>
                <a:spcPts val="0"/>
              </a:spcBef>
              <a:tabLst>
                <a:tab pos="1374775" algn="l"/>
              </a:tabLst>
            </a:pPr>
            <a:endParaRPr lang="en-US" sz="2400" dirty="0" smtClean="0"/>
          </a:p>
          <a:p>
            <a:pPr>
              <a:spcBef>
                <a:spcPts val="0"/>
              </a:spcBef>
              <a:tabLst>
                <a:tab pos="1374775" algn="l"/>
              </a:tabLst>
            </a:pPr>
            <a:endParaRPr lang="en-US" sz="2400" dirty="0" smtClean="0"/>
          </a:p>
          <a:p>
            <a:pPr>
              <a:spcBef>
                <a:spcPts val="0"/>
              </a:spcBef>
              <a:tabLst>
                <a:tab pos="1374775" algn="l"/>
              </a:tabLst>
            </a:pPr>
            <a:endParaRPr lang="en-US" sz="2400" dirty="0"/>
          </a:p>
          <a:p>
            <a:pPr>
              <a:spcBef>
                <a:spcPts val="0"/>
              </a:spcBef>
              <a:tabLst>
                <a:tab pos="1374775" algn="l"/>
              </a:tabLst>
            </a:pPr>
            <a:endParaRPr lang="en-US" sz="2400" dirty="0" smtClean="0"/>
          </a:p>
          <a:p>
            <a:pPr marL="0" indent="0">
              <a:spcBef>
                <a:spcPts val="0"/>
              </a:spcBef>
              <a:buNone/>
              <a:tabLst>
                <a:tab pos="1374775" algn="l"/>
              </a:tabLst>
            </a:pPr>
            <a:endParaRPr lang="en-US" sz="2400" dirty="0" smtClean="0"/>
          </a:p>
          <a:p>
            <a:pPr>
              <a:spcBef>
                <a:spcPts val="0"/>
              </a:spcBef>
              <a:tabLst>
                <a:tab pos="1374775" algn="l"/>
              </a:tabLst>
            </a:pPr>
            <a:r>
              <a:rPr lang="en-US" sz="2400" dirty="0" smtClean="0"/>
              <a:t>You and the 999 other settlers must design your society. </a:t>
            </a:r>
          </a:p>
          <a:p>
            <a:pPr>
              <a:spcBef>
                <a:spcPts val="0"/>
              </a:spcBef>
              <a:tabLst>
                <a:tab pos="1374775" algn="l"/>
              </a:tabLst>
            </a:pPr>
            <a:r>
              <a:rPr lang="en-US" sz="2400" dirty="0" smtClean="0"/>
              <a:t>This raises many questions: </a:t>
            </a:r>
          </a:p>
          <a:p>
            <a:pPr lvl="1">
              <a:spcBef>
                <a:spcPts val="0"/>
              </a:spcBef>
              <a:tabLst>
                <a:tab pos="1374775" algn="l"/>
              </a:tabLst>
            </a:pPr>
            <a:r>
              <a:rPr lang="en-US" sz="2400" dirty="0" smtClean="0"/>
              <a:t>What would you want Beta’s society to be like? </a:t>
            </a:r>
          </a:p>
          <a:p>
            <a:pPr lvl="1">
              <a:spcBef>
                <a:spcPts val="0"/>
              </a:spcBef>
              <a:tabLst>
                <a:tab pos="1374775" algn="l"/>
              </a:tabLst>
            </a:pPr>
            <a:r>
              <a:rPr lang="en-US" sz="2400" dirty="0" smtClean="0"/>
              <a:t>What problems with Earthly societies should Beta avoid?</a:t>
            </a:r>
          </a:p>
          <a:p>
            <a:pPr lvl="1">
              <a:spcBef>
                <a:spcPts val="0"/>
              </a:spcBef>
              <a:tabLst>
                <a:tab pos="1374775" algn="l"/>
              </a:tabLst>
            </a:pPr>
            <a:r>
              <a:rPr lang="en-US" sz="2400" dirty="0" smtClean="0"/>
              <a:t>When do you want to decide on Beta’s economic and political structures? On the trip in the ship, or once you arrive at Beta?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27358"/>
          <a:stretch/>
        </p:blipFill>
        <p:spPr>
          <a:xfrm>
            <a:off x="1035425" y="1816998"/>
            <a:ext cx="6736977" cy="2212485"/>
          </a:xfrm>
          <a:prstGeom prst="rect">
            <a:avLst/>
          </a:prstGeom>
          <a:effectLst>
            <a:softEdge rad="215900"/>
          </a:effectLst>
        </p:spPr>
      </p:pic>
    </p:spTree>
    <p:extLst>
      <p:ext uri="{BB962C8B-B14F-4D97-AF65-F5344CB8AC3E}">
        <p14:creationId xmlns:p14="http://schemas.microsoft.com/office/powerpoint/2010/main" val="183949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91600" cy="884237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solidFill>
                  <a:schemeClr val="accent1"/>
                </a:solidFill>
                <a:latin typeface="Calibri Light" panose="020F0302020204030204" pitchFamily="34" charset="0"/>
              </a:rPr>
              <a:t>Flight plan</a:t>
            </a:r>
            <a:endParaRPr lang="en-US" sz="3600" b="1" dirty="0">
              <a:solidFill>
                <a:schemeClr val="accent1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884237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11631-1532-4023-AB93-7133725E9F89}" type="slidenum">
              <a:rPr lang="en-US" smtClean="0"/>
              <a:t>4</a:t>
            </a:fld>
            <a:endParaRPr lang="en-US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228600" y="1066800"/>
            <a:ext cx="8763000" cy="52117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 sz="2400" b="1" dirty="0" smtClean="0">
                <a:solidFill>
                  <a:srgbClr val="000000"/>
                </a:solidFill>
                <a:latin typeface="+mj-lt"/>
              </a:rPr>
              <a:t>Basic economics of the space program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endParaRPr lang="en-US" sz="2400" dirty="0" smtClean="0">
              <a:solidFill>
                <a:srgbClr val="000000"/>
              </a:solidFill>
              <a:latin typeface="+mj-lt"/>
            </a:endParaRP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Framework for understanding and managing the development of the space economy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endParaRPr lang="en-US" sz="2400" dirty="0" smtClean="0">
              <a:solidFill>
                <a:srgbClr val="000000"/>
              </a:solidFill>
              <a:latin typeface="+mj-lt"/>
            </a:endParaRP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Two closing questions</a:t>
            </a:r>
          </a:p>
        </p:txBody>
      </p:sp>
    </p:spTree>
    <p:extLst>
      <p:ext uri="{BB962C8B-B14F-4D97-AF65-F5344CB8AC3E}">
        <p14:creationId xmlns:p14="http://schemas.microsoft.com/office/powerpoint/2010/main" val="96583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9EEFA-C39C-4E60-8982-48FC36B31840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76200" y="914400"/>
            <a:ext cx="4343400" cy="21336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dirty="0" smtClean="0"/>
              <a:t>Prior to settling Beta: All we need is reason to design society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We know</a:t>
            </a:r>
            <a:r>
              <a:rPr lang="en-US" noProof="0" dirty="0"/>
              <a:t> </a:t>
            </a:r>
            <a:r>
              <a:rPr lang="en-US" noProof="0" dirty="0" smtClean="0"/>
              <a:t>how to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reinvent society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noProof="0" dirty="0" smtClean="0"/>
              <a:t>John Maynard Keynes: "</a:t>
            </a:r>
            <a:r>
              <a:rPr lang="en-US" dirty="0" smtClean="0"/>
              <a:t>ideas </a:t>
            </a:r>
            <a:r>
              <a:rPr lang="en-US" dirty="0"/>
              <a:t>of economists and political philosophers, both when they are right and when they are wrong, are more powerful than is commonly understood.</a:t>
            </a:r>
            <a:r>
              <a:rPr lang="en-US" noProof="0" dirty="0" smtClean="0"/>
              <a:t>”</a:t>
            </a:r>
            <a:endParaRPr kumimoji="0" lang="en-US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kumimoji="0" lang="en-US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noProof="0" dirty="0" smtClean="0"/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0" y="762000"/>
            <a:ext cx="914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/>
          <p:cNvSpPr txBox="1">
            <a:spLocks/>
          </p:cNvSpPr>
          <p:nvPr/>
        </p:nvSpPr>
        <p:spPr>
          <a:xfrm>
            <a:off x="4262718" y="914400"/>
            <a:ext cx="4881282" cy="29718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After settling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Beta: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Society will best emerge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from experience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dirty="0" smtClean="0"/>
              <a:t>Reinvention via reason is unwise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noProof="0" dirty="0" smtClean="0"/>
              <a:t>Friedrich A. Hayek: “the curious task of economics is to demonstrate to men how little they really know about what they can imagine they can design.”</a:t>
            </a:r>
          </a:p>
          <a:p>
            <a:pPr marL="342900" marR="0" lvl="0" indent="-342900" algn="ctr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8991600" cy="8842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solidFill>
                  <a:schemeClr val="accent1"/>
                </a:solidFill>
                <a:latin typeface="Calibri Light" panose="020F0302020204030204" pitchFamily="34" charset="0"/>
              </a:rPr>
              <a:t>Why deciding </a:t>
            </a:r>
            <a:r>
              <a:rPr lang="en-US" sz="4800" b="1" i="1" dirty="0" smtClean="0">
                <a:solidFill>
                  <a:schemeClr val="accent1"/>
                </a:solidFill>
                <a:latin typeface="Calibri Light" panose="020F0302020204030204" pitchFamily="34" charset="0"/>
              </a:rPr>
              <a:t>when</a:t>
            </a:r>
            <a:r>
              <a:rPr lang="en-US" sz="4800" b="1" dirty="0" smtClean="0">
                <a:solidFill>
                  <a:schemeClr val="accent1"/>
                </a:solidFill>
                <a:latin typeface="Calibri Light" panose="020F0302020204030204" pitchFamily="34" charset="0"/>
              </a:rPr>
              <a:t> matters (part 1)</a:t>
            </a:r>
            <a:endParaRPr lang="en-US" sz="4800" b="1" dirty="0">
              <a:solidFill>
                <a:schemeClr val="accent1"/>
              </a:solidFill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526" y="3560955"/>
            <a:ext cx="2589871" cy="31078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0911" y="3567353"/>
            <a:ext cx="3107846" cy="310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183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9EEFA-C39C-4E60-8982-48FC36B31840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76200" y="914400"/>
            <a:ext cx="4343400" cy="21336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dirty="0" smtClean="0"/>
              <a:t>Prior to settling Beta = </a:t>
            </a:r>
            <a:br>
              <a:rPr lang="en-US" sz="2400" dirty="0" smtClean="0"/>
            </a:br>
            <a:r>
              <a:rPr lang="en-US" sz="2400" dirty="0" smtClean="0"/>
              <a:t>The state as insurance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“We’re in this together”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noProof="0" dirty="0" smtClean="0"/>
              <a:t>John Rawls’s “veil of ignorance”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0" y="762000"/>
            <a:ext cx="914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/>
          <p:cNvSpPr txBox="1">
            <a:spLocks/>
          </p:cNvSpPr>
          <p:nvPr/>
        </p:nvSpPr>
        <p:spPr>
          <a:xfrm>
            <a:off x="4262718" y="914400"/>
            <a:ext cx="4881282" cy="29718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A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fter settling Beta = </a:t>
            </a:r>
            <a:b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</a:b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The state as voluntary cooperation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noProof="0" dirty="0" smtClean="0"/>
              <a:t>“We’re together by choice”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noProof="0" dirty="0" smtClean="0"/>
              <a:t>Robert Nozick</a:t>
            </a:r>
            <a:r>
              <a:rPr lang="en-US" sz="2400" dirty="0" smtClean="0"/>
              <a:t>’s </a:t>
            </a:r>
            <a:r>
              <a:rPr lang="en-US" sz="2400" noProof="0" dirty="0" smtClean="0"/>
              <a:t>“Libertarianism”</a:t>
            </a:r>
          </a:p>
          <a:p>
            <a:pPr marL="342900" marR="0" lvl="0" indent="-342900" algn="ctr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8991600" cy="8842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solidFill>
                  <a:schemeClr val="accent1"/>
                </a:solidFill>
                <a:latin typeface="Calibri Light" panose="020F0302020204030204" pitchFamily="34" charset="0"/>
              </a:rPr>
              <a:t>Why deciding </a:t>
            </a:r>
            <a:r>
              <a:rPr lang="en-US" sz="4800" b="1" i="1" dirty="0" smtClean="0">
                <a:solidFill>
                  <a:schemeClr val="accent1"/>
                </a:solidFill>
                <a:latin typeface="Calibri Light" panose="020F0302020204030204" pitchFamily="34" charset="0"/>
              </a:rPr>
              <a:t>when</a:t>
            </a:r>
            <a:r>
              <a:rPr lang="en-US" sz="4800" b="1" dirty="0" smtClean="0">
                <a:solidFill>
                  <a:schemeClr val="accent1"/>
                </a:solidFill>
                <a:latin typeface="Calibri Light" panose="020F0302020204030204" pitchFamily="34" charset="0"/>
              </a:rPr>
              <a:t> matters (part 2)</a:t>
            </a:r>
            <a:endParaRPr lang="en-US" sz="4800" b="1" dirty="0">
              <a:solidFill>
                <a:schemeClr val="accent1"/>
              </a:solidFill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948" y="3441940"/>
            <a:ext cx="3207300" cy="32795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r="13851"/>
          <a:stretch/>
        </p:blipFill>
        <p:spPr>
          <a:xfrm>
            <a:off x="4934230" y="3441940"/>
            <a:ext cx="3300701" cy="327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19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91600" cy="884237"/>
          </a:xfrm>
        </p:spPr>
        <p:txBody>
          <a:bodyPr>
            <a:noAutofit/>
          </a:bodyPr>
          <a:lstStyle/>
          <a:p>
            <a:pPr algn="l"/>
            <a:r>
              <a:rPr lang="en-US" sz="4800" b="1" dirty="0" smtClean="0">
                <a:solidFill>
                  <a:schemeClr val="accent1"/>
                </a:solidFill>
                <a:latin typeface="Calibri Light" panose="020F0302020204030204" pitchFamily="34" charset="0"/>
              </a:rPr>
              <a:t>Why we’re going to space</a:t>
            </a:r>
            <a:endParaRPr lang="en-US" sz="4800" b="1" dirty="0">
              <a:solidFill>
                <a:schemeClr val="accent1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884237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/>
          <p:cNvSpPr txBox="1">
            <a:spLocks/>
          </p:cNvSpPr>
          <p:nvPr/>
        </p:nvSpPr>
        <p:spPr>
          <a:xfrm>
            <a:off x="35625" y="1066800"/>
            <a:ext cx="8651176" cy="55596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tabLst>
                <a:tab pos="1374775" algn="l"/>
              </a:tabLst>
            </a:pPr>
            <a:endParaRPr lang="en-US" sz="2400" dirty="0" smtClean="0"/>
          </a:p>
          <a:p>
            <a:pPr>
              <a:spcBef>
                <a:spcPts val="0"/>
              </a:spcBef>
              <a:tabLst>
                <a:tab pos="1374775" algn="l"/>
              </a:tabLst>
            </a:pPr>
            <a:r>
              <a:rPr lang="en-US" sz="2400" dirty="0" smtClean="0"/>
              <a:t>Settling space will allow us to ask these questions anew in a host of societies designed from scratch</a:t>
            </a:r>
          </a:p>
          <a:p>
            <a:pPr>
              <a:spcBef>
                <a:spcPts val="0"/>
              </a:spcBef>
              <a:tabLst>
                <a:tab pos="1374775" algn="l"/>
              </a:tabLst>
            </a:pPr>
            <a:r>
              <a:rPr lang="en-US" sz="2400" dirty="0" smtClean="0"/>
              <a:t>Think “</a:t>
            </a:r>
            <a:r>
              <a:rPr lang="en-US" sz="2400" dirty="0" err="1" smtClean="0"/>
              <a:t>supraurbanization</a:t>
            </a:r>
            <a:r>
              <a:rPr lang="en-US" sz="2400" dirty="0" smtClean="0"/>
              <a:t>” and Tiebout theory</a:t>
            </a:r>
          </a:p>
          <a:p>
            <a:pPr>
              <a:spcBef>
                <a:spcPts val="0"/>
              </a:spcBef>
              <a:tabLst>
                <a:tab pos="1374775" algn="l"/>
              </a:tabLst>
            </a:pPr>
            <a:endParaRPr lang="en-US" sz="2400" dirty="0"/>
          </a:p>
          <a:p>
            <a:pPr>
              <a:spcBef>
                <a:spcPts val="0"/>
              </a:spcBef>
              <a:tabLst>
                <a:tab pos="1374775" algn="l"/>
              </a:tabLst>
            </a:pPr>
            <a:r>
              <a:rPr lang="en-US" sz="2400" dirty="0" smtClean="0"/>
              <a:t>Moreover, </a:t>
            </a:r>
            <a:r>
              <a:rPr lang="en-US" sz="2400" dirty="0" smtClean="0"/>
              <a:t> asking these questions about societies in space help us ask them about our society on Earth in a new way</a:t>
            </a:r>
          </a:p>
          <a:p>
            <a:pPr>
              <a:spcBef>
                <a:spcPts val="0"/>
              </a:spcBef>
              <a:tabLst>
                <a:tab pos="1374775" algn="l"/>
              </a:tabLst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91764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91600" cy="884237"/>
          </a:xfrm>
        </p:spPr>
        <p:txBody>
          <a:bodyPr>
            <a:noAutofit/>
          </a:bodyPr>
          <a:lstStyle/>
          <a:p>
            <a:pPr algn="l"/>
            <a:r>
              <a:rPr lang="en-US" sz="4800" b="1" dirty="0" smtClean="0">
                <a:solidFill>
                  <a:schemeClr val="accent1"/>
                </a:solidFill>
                <a:latin typeface="Calibri Light" panose="020F0302020204030204" pitchFamily="34" charset="0"/>
              </a:rPr>
              <a:t>What role can economists play?</a:t>
            </a:r>
            <a:endParaRPr lang="en-US" sz="4800" b="1" dirty="0">
              <a:solidFill>
                <a:schemeClr val="accent1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884237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/>
          <p:cNvSpPr txBox="1">
            <a:spLocks/>
          </p:cNvSpPr>
          <p:nvPr/>
        </p:nvSpPr>
        <p:spPr>
          <a:xfrm>
            <a:off x="35625" y="1066800"/>
            <a:ext cx="8651176" cy="55596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/>
              <a:t>Inform </a:t>
            </a:r>
            <a:r>
              <a:rPr lang="en-US" sz="2000" dirty="0"/>
              <a:t>government policy through academic </a:t>
            </a:r>
            <a:r>
              <a:rPr lang="en-US" sz="2000" dirty="0" smtClean="0"/>
              <a:t>research that applies our existing tools to the questions of space (IO, development, growth, public)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Provide </a:t>
            </a:r>
            <a:r>
              <a:rPr lang="en-US" sz="2000" dirty="0" smtClean="0"/>
              <a:t>business leaders with frameworks </a:t>
            </a:r>
            <a:r>
              <a:rPr lang="en-US" sz="2000" dirty="0"/>
              <a:t>for thinking about </a:t>
            </a:r>
            <a:r>
              <a:rPr lang="en-US" sz="2000" dirty="0" smtClean="0"/>
              <a:t>challenges, again applying existing tools but to space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/>
              <a:t>Problem with both of these: not likely to get anyone tenure (though see the lists of interesting questions throughout my JEP paper for applied projects)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20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/>
              <a:t>How about using the new playing field to imagine and develop new institutional designs that can be tried? (e.g., Posner and Weyl’s </a:t>
            </a:r>
            <a:r>
              <a:rPr lang="en-US" sz="2000" i="1" dirty="0" smtClean="0"/>
              <a:t>Radical Markets </a:t>
            </a:r>
            <a:r>
              <a:rPr lang="en-US" sz="2000" dirty="0" smtClean="0"/>
              <a:t>proposals)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/>
              <a:t>Optimal taxation and public goods provision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/>
              <a:t>Land use policy, zoning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/>
              <a:t>Antitrust policy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/>
              <a:t>Electoral systems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/>
              <a:t>etc…!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dirty="0" smtClean="0"/>
              <a:t>If you’re interested, let me know! (</a:t>
            </a:r>
            <a:r>
              <a:rPr lang="en-US" sz="2400" dirty="0" smtClean="0">
                <a:hlinkClick r:id="rId2"/>
              </a:rPr>
              <a:t>www.economicsofspace.com</a:t>
            </a:r>
            <a:r>
              <a:rPr lang="en-US" sz="2400" dirty="0" smtClean="0"/>
              <a:t>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2000" dirty="0" smtClean="0"/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361139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91600" cy="884237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solidFill>
                  <a:schemeClr val="accent1"/>
                </a:solidFill>
                <a:latin typeface="Calibri Light" panose="020F0302020204030204" pitchFamily="34" charset="0"/>
              </a:rPr>
              <a:t>The basic economics of the space program</a:t>
            </a:r>
            <a:endParaRPr lang="en-US" sz="3600" b="1" dirty="0">
              <a:solidFill>
                <a:schemeClr val="accent1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884237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11631-1532-4023-AB93-7133725E9F89}" type="slidenum">
              <a:rPr lang="en-US" smtClean="0"/>
              <a:t>5</a:t>
            </a:fld>
            <a:endParaRPr lang="en-US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228600" y="1066800"/>
            <a:ext cx="8763000" cy="52117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472" indent="-347472">
              <a:spcBef>
                <a:spcPts val="600"/>
              </a:spcBef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Let’s begin with a practical question. Should the space program:</a:t>
            </a:r>
          </a:p>
          <a:p>
            <a:pPr marL="747522" lvl="1" indent="-347472">
              <a:spcBef>
                <a:spcPts val="600"/>
              </a:spcBef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Start with the </a:t>
            </a:r>
            <a:r>
              <a:rPr lang="en-US" sz="2400" dirty="0">
                <a:solidFill>
                  <a:srgbClr val="000000"/>
                </a:solidFill>
              </a:rPr>
              <a:t>government</a:t>
            </a: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 and add the </a:t>
            </a:r>
            <a:r>
              <a:rPr lang="en-US" sz="2400" dirty="0">
                <a:solidFill>
                  <a:srgbClr val="000000"/>
                </a:solidFill>
              </a:rPr>
              <a:t>market</a:t>
            </a: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 as needed, or</a:t>
            </a:r>
          </a:p>
          <a:p>
            <a:pPr marL="747522" lvl="1" indent="-347472">
              <a:spcBef>
                <a:spcPts val="600"/>
              </a:spcBef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Start with the </a:t>
            </a:r>
            <a:r>
              <a:rPr lang="en-US" sz="2400" dirty="0">
                <a:solidFill>
                  <a:srgbClr val="000000"/>
                </a:solidFill>
              </a:rPr>
              <a:t>market</a:t>
            </a: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 and add the </a:t>
            </a:r>
            <a:r>
              <a:rPr lang="en-US" sz="2400" dirty="0">
                <a:solidFill>
                  <a:srgbClr val="000000"/>
                </a:solidFill>
              </a:rPr>
              <a:t>government</a:t>
            </a: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 as needed?</a:t>
            </a:r>
          </a:p>
        </p:txBody>
      </p:sp>
    </p:spTree>
    <p:extLst>
      <p:ext uri="{BB962C8B-B14F-4D97-AF65-F5344CB8AC3E}">
        <p14:creationId xmlns:p14="http://schemas.microsoft.com/office/powerpoint/2010/main" val="1657157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91600" cy="884237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solidFill>
                  <a:schemeClr val="accent1"/>
                </a:solidFill>
                <a:latin typeface="Calibri Light" panose="020F0302020204030204" pitchFamily="34" charset="0"/>
              </a:rPr>
              <a:t>The basic economics of the space program</a:t>
            </a:r>
            <a:endParaRPr lang="en-US" sz="3600" b="1" dirty="0">
              <a:solidFill>
                <a:schemeClr val="accent1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884237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11631-1532-4023-AB93-7133725E9F89}" type="slidenum">
              <a:rPr lang="en-US" smtClean="0"/>
              <a:t>6</a:t>
            </a:fld>
            <a:endParaRPr lang="en-US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228600" y="1066800"/>
            <a:ext cx="8763000" cy="52117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>
                <a:latin typeface="+mj-lt"/>
              </a:rPr>
              <a:t>First Fundamental Theorem of Welfare Economics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A 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competitive market with informed participants, in which private and social costs and benefits are aligned, will yield the maximum total gains from trade, or social surplus</a:t>
            </a: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Key </a:t>
            </a: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advantages of the market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Information aggregation through the price mechanism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Competition provides incentives tailored to supply and demand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As a result, markets can bring enormous benefits to society</a:t>
            </a:r>
            <a:endParaRPr lang="en-US" sz="2400" dirty="0">
              <a:latin typeface="+mj-lt"/>
            </a:endParaRPr>
          </a:p>
          <a:p>
            <a:pPr marL="457200" lvl="1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2400" dirty="0">
              <a:latin typeface="+mj-lt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5285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91600" cy="884237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solidFill>
                  <a:schemeClr val="accent1"/>
                </a:solidFill>
                <a:latin typeface="Calibri Light" panose="020F0302020204030204" pitchFamily="34" charset="0"/>
              </a:rPr>
              <a:t>The basic economics of the space program</a:t>
            </a:r>
            <a:endParaRPr lang="en-US" sz="3600" b="1" dirty="0">
              <a:solidFill>
                <a:schemeClr val="accent1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884237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11631-1532-4023-AB93-7133725E9F89}" type="slidenum">
              <a:rPr lang="en-US" smtClean="0"/>
              <a:t>7</a:t>
            </a:fld>
            <a:endParaRPr lang="en-US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228600" y="1066800"/>
            <a:ext cx="8763000" cy="52117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472" indent="-347472">
              <a:spcBef>
                <a:spcPts val="600"/>
              </a:spcBef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Market 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failures are ways in which markets do not meet </a:t>
            </a: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the criteria of the 1FTWE:</a:t>
            </a:r>
            <a:endParaRPr lang="en-US" sz="2400" dirty="0">
              <a:latin typeface="+mj-lt"/>
            </a:endParaRPr>
          </a:p>
          <a:p>
            <a:pPr marL="740664" indent="-283464">
              <a:spcBef>
                <a:spcPts val="600"/>
              </a:spcBef>
            </a:pPr>
            <a:r>
              <a:rPr lang="en-US" sz="2400" dirty="0">
                <a:solidFill>
                  <a:srgbClr val="000000"/>
                </a:solidFill>
                <a:latin typeface="+mj-lt"/>
              </a:rPr>
              <a:t>Imperfect competition (monopolies)</a:t>
            </a:r>
            <a:endParaRPr lang="en-US" sz="2400" dirty="0">
              <a:latin typeface="+mj-lt"/>
            </a:endParaRPr>
          </a:p>
          <a:p>
            <a:pPr marL="740664" indent="-283464">
              <a:spcBef>
                <a:spcPts val="600"/>
              </a:spcBef>
            </a:pPr>
            <a:r>
              <a:rPr lang="en-US" sz="2400" dirty="0">
                <a:solidFill>
                  <a:srgbClr val="000000"/>
                </a:solidFill>
                <a:latin typeface="+mj-lt"/>
              </a:rPr>
              <a:t>Imperfect information (moral hazard, adverse selection)</a:t>
            </a:r>
            <a:endParaRPr lang="en-US" sz="2400" dirty="0">
              <a:latin typeface="+mj-lt"/>
            </a:endParaRPr>
          </a:p>
          <a:p>
            <a:pPr marL="740664" indent="-283464">
              <a:spcBef>
                <a:spcPts val="600"/>
              </a:spcBef>
            </a:pPr>
            <a:r>
              <a:rPr lang="en-US" sz="2400" dirty="0">
                <a:solidFill>
                  <a:srgbClr val="000000"/>
                </a:solidFill>
                <a:latin typeface="+mj-lt"/>
              </a:rPr>
              <a:t>Private and social costs and benefits differ (externalities, public goods</a:t>
            </a: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)</a:t>
            </a:r>
            <a:endParaRPr lang="en-US" sz="2400" dirty="0">
              <a:latin typeface="+mj-lt"/>
            </a:endParaRPr>
          </a:p>
          <a:p>
            <a:pPr marL="347472" indent="-347472">
              <a:spcBef>
                <a:spcPts val="600"/>
              </a:spcBef>
            </a:pPr>
            <a:r>
              <a:rPr lang="en-US" sz="2400" dirty="0">
                <a:solidFill>
                  <a:srgbClr val="000000"/>
                </a:solidFill>
                <a:latin typeface="+mj-lt"/>
              </a:rPr>
              <a:t>Market failures make room for government intervention (possibly) to increase the total gains from trade, or social surplus</a:t>
            </a:r>
            <a:endParaRPr lang="en-US" sz="2400" dirty="0">
              <a:latin typeface="+mj-lt"/>
            </a:endParaRPr>
          </a:p>
          <a:p>
            <a:pPr marL="740664" indent="-283464">
              <a:spcBef>
                <a:spcPts val="600"/>
              </a:spcBef>
            </a:pPr>
            <a:r>
              <a:rPr lang="en-US" sz="2400" dirty="0">
                <a:solidFill>
                  <a:srgbClr val="000000"/>
                </a:solidFill>
                <a:latin typeface="+mj-lt"/>
              </a:rPr>
              <a:t>In principle, everyone can gain from government intervention in these </a:t>
            </a: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cases</a:t>
            </a:r>
          </a:p>
          <a:p>
            <a:pPr marL="740664" indent="-283464">
              <a:spcBef>
                <a:spcPts val="600"/>
              </a:spcBef>
            </a:pPr>
            <a:endParaRPr lang="en-US" sz="2400" dirty="0">
              <a:latin typeface="+mj-lt"/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</a:pPr>
            <a:endParaRPr lang="en-US" sz="2400" dirty="0">
              <a:latin typeface="+mj-lt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46578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91600" cy="884237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solidFill>
                  <a:schemeClr val="accent1"/>
                </a:solidFill>
                <a:latin typeface="Calibri Light" panose="020F0302020204030204" pitchFamily="34" charset="0"/>
              </a:rPr>
              <a:t>The basic economics of the space program</a:t>
            </a:r>
            <a:endParaRPr lang="en-US" sz="3600" b="1" dirty="0">
              <a:solidFill>
                <a:schemeClr val="accent1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884237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11631-1532-4023-AB93-7133725E9F89}" type="slidenum">
              <a:rPr lang="en-US" smtClean="0"/>
              <a:t>8</a:t>
            </a:fld>
            <a:endParaRPr lang="en-US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228600" y="1066800"/>
            <a:ext cx="8763000" cy="52117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472" indent="-347472">
              <a:spcBef>
                <a:spcPts val="600"/>
              </a:spcBef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Let’s return to our practical question. Should the space program:</a:t>
            </a:r>
          </a:p>
          <a:p>
            <a:pPr marL="747522" lvl="1" indent="-347472">
              <a:spcBef>
                <a:spcPts val="600"/>
              </a:spcBef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Start with the </a:t>
            </a:r>
            <a:r>
              <a:rPr lang="en-US" sz="2400" dirty="0">
                <a:solidFill>
                  <a:srgbClr val="000000"/>
                </a:solidFill>
              </a:rPr>
              <a:t>government</a:t>
            </a: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 and add the </a:t>
            </a:r>
            <a:r>
              <a:rPr lang="en-US" sz="2400" dirty="0">
                <a:solidFill>
                  <a:srgbClr val="000000"/>
                </a:solidFill>
              </a:rPr>
              <a:t>market</a:t>
            </a: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 as needed, or</a:t>
            </a:r>
          </a:p>
          <a:p>
            <a:pPr marL="747522" lvl="1" indent="-347472">
              <a:spcBef>
                <a:spcPts val="600"/>
              </a:spcBef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Start with the </a:t>
            </a:r>
            <a:r>
              <a:rPr lang="en-US" sz="2400" dirty="0">
                <a:solidFill>
                  <a:srgbClr val="000000"/>
                </a:solidFill>
              </a:rPr>
              <a:t>market</a:t>
            </a: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 and add the </a:t>
            </a:r>
            <a:r>
              <a:rPr lang="en-US" sz="2400" dirty="0">
                <a:solidFill>
                  <a:srgbClr val="000000"/>
                </a:solidFill>
              </a:rPr>
              <a:t>government</a:t>
            </a: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 as needed?</a:t>
            </a:r>
          </a:p>
        </p:txBody>
      </p:sp>
    </p:spTree>
    <p:extLst>
      <p:ext uri="{BB962C8B-B14F-4D97-AF65-F5344CB8AC3E}">
        <p14:creationId xmlns:p14="http://schemas.microsoft.com/office/powerpoint/2010/main" val="1811990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91600" cy="884237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solidFill>
                  <a:schemeClr val="accent1"/>
                </a:solidFill>
                <a:latin typeface="Calibri Light" panose="020F0302020204030204" pitchFamily="34" charset="0"/>
              </a:rPr>
              <a:t>The basic economics of the space program</a:t>
            </a:r>
            <a:endParaRPr lang="en-US" sz="3600" b="1" dirty="0">
              <a:solidFill>
                <a:schemeClr val="accent1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884237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11631-1532-4023-AB93-7133725E9F89}" type="slidenum">
              <a:rPr lang="en-US" smtClean="0"/>
              <a:t>9</a:t>
            </a:fld>
            <a:endParaRPr lang="en-US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228600" y="1066800"/>
            <a:ext cx="8763000" cy="52117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472" indent="-347472">
              <a:spcBef>
                <a:spcPts val="600"/>
              </a:spcBef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In other words, what’s more important for the space program:</a:t>
            </a:r>
          </a:p>
          <a:p>
            <a:pPr marL="747522" lvl="1" indent="-347472">
              <a:spcBef>
                <a:spcPts val="600"/>
              </a:spcBef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What the market gets wrong, or </a:t>
            </a:r>
          </a:p>
          <a:p>
            <a:pPr marL="747522" lvl="1" indent="-347472">
              <a:spcBef>
                <a:spcPts val="600"/>
              </a:spcBef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What the market gets right?</a:t>
            </a:r>
          </a:p>
          <a:p>
            <a:pPr marL="347472" indent="-347472">
              <a:spcBef>
                <a:spcPts val="600"/>
              </a:spcBef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The Soviet Union was built on the idea that what the market gets wrong is more important, so we should start with the government and add the market as needed:</a:t>
            </a:r>
          </a:p>
          <a:p>
            <a:pPr marL="747522" lvl="1" indent="-347472">
              <a:spcBef>
                <a:spcPts val="600"/>
              </a:spcBef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Priorities:</a:t>
            </a:r>
          </a:p>
          <a:p>
            <a:pPr marL="1147572" lvl="2" indent="-347472">
              <a:spcBef>
                <a:spcPts val="600"/>
              </a:spcBef>
            </a:pPr>
            <a:r>
              <a:rPr lang="en-US" dirty="0" smtClean="0">
                <a:solidFill>
                  <a:srgbClr val="000000"/>
                </a:solidFill>
                <a:latin typeface="+mj-lt"/>
              </a:rPr>
              <a:t>National Defense and Pride (classic public goods)</a:t>
            </a:r>
          </a:p>
          <a:p>
            <a:pPr marL="1147572" lvl="2" indent="-347472">
              <a:spcBef>
                <a:spcPts val="600"/>
              </a:spcBef>
            </a:pPr>
            <a:r>
              <a:rPr lang="en-US" dirty="0" smtClean="0">
                <a:solidFill>
                  <a:srgbClr val="000000"/>
                </a:solidFill>
                <a:latin typeface="+mj-lt"/>
              </a:rPr>
              <a:t>Basic science and R&amp;D (classic case of positive externalities)</a:t>
            </a:r>
          </a:p>
          <a:p>
            <a:pPr marL="747522" lvl="1" indent="-347472">
              <a:spcBef>
                <a:spcPts val="600"/>
              </a:spcBef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Less important: apples vs. oranges</a:t>
            </a:r>
          </a:p>
          <a:p>
            <a:pPr marL="1147572" lvl="2" indent="-347472">
              <a:spcBef>
                <a:spcPts val="600"/>
              </a:spcBef>
            </a:pPr>
            <a:endParaRPr lang="en-US" dirty="0" smtClean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50122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22385</TotalTime>
  <Words>2206</Words>
  <Application>Microsoft Office PowerPoint</Application>
  <PresentationFormat>On-screen Show (4:3)</PresentationFormat>
  <Paragraphs>321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8" baseType="lpstr">
      <vt:lpstr>Arial</vt:lpstr>
      <vt:lpstr>Calibri</vt:lpstr>
      <vt:lpstr>Calibri Light</vt:lpstr>
      <vt:lpstr>Times New Roman</vt:lpstr>
      <vt:lpstr>Office Theme</vt:lpstr>
      <vt:lpstr>Space: The Final Economic Frontier State of play and an early framework</vt:lpstr>
      <vt:lpstr>Today</vt:lpstr>
      <vt:lpstr>Existing work</vt:lpstr>
      <vt:lpstr>Flight plan</vt:lpstr>
      <vt:lpstr>The basic economics of the space program</vt:lpstr>
      <vt:lpstr>The basic economics of the space program</vt:lpstr>
      <vt:lpstr>The basic economics of the space program</vt:lpstr>
      <vt:lpstr>The basic economics of the space program</vt:lpstr>
      <vt:lpstr>The basic economics of the space program</vt:lpstr>
      <vt:lpstr>The basic economics of the space program</vt:lpstr>
      <vt:lpstr>Primer on space history</vt:lpstr>
      <vt:lpstr>The basic economics of the space program</vt:lpstr>
      <vt:lpstr>The basic economics of the space program</vt:lpstr>
      <vt:lpstr>Primer on space history</vt:lpstr>
      <vt:lpstr>The shift to the new model</vt:lpstr>
      <vt:lpstr>Primer on space history</vt:lpstr>
      <vt:lpstr>Flight plan</vt:lpstr>
      <vt:lpstr>An early framework for managing space</vt:lpstr>
      <vt:lpstr>An early framework for managing space</vt:lpstr>
      <vt:lpstr>Establish the market: decentralization </vt:lpstr>
      <vt:lpstr>Establish the market: decentralization </vt:lpstr>
      <vt:lpstr>Establish the market: decentralization </vt:lpstr>
      <vt:lpstr>Establish the market: decentralization </vt:lpstr>
      <vt:lpstr>An early framework for managing space</vt:lpstr>
      <vt:lpstr>Refine the market: address market failures</vt:lpstr>
      <vt:lpstr>Establish the market: decentralization </vt:lpstr>
      <vt:lpstr>Refine the market: address market failures</vt:lpstr>
      <vt:lpstr>Refine the market: the stag hunt</vt:lpstr>
      <vt:lpstr>Refine the market: incentives</vt:lpstr>
      <vt:lpstr>An early framework for managing space</vt:lpstr>
      <vt:lpstr>Temper the market: pursue social objectives</vt:lpstr>
      <vt:lpstr>Two leaders of the space sector</vt:lpstr>
      <vt:lpstr>Bezos’s plan</vt:lpstr>
      <vt:lpstr>Musk’s plan</vt:lpstr>
      <vt:lpstr>Temper the market: pursue social objectives</vt:lpstr>
      <vt:lpstr>Flight plan</vt:lpstr>
      <vt:lpstr>Two closing questions</vt:lpstr>
      <vt:lpstr>Why are we going to space?</vt:lpstr>
      <vt:lpstr>A thought experiment</vt:lpstr>
      <vt:lpstr>PowerPoint Presentation</vt:lpstr>
      <vt:lpstr>PowerPoint Presentation</vt:lpstr>
      <vt:lpstr>Why we’re going to space</vt:lpstr>
      <vt:lpstr>What role can economists play?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Weinzierl, Matthew</dc:creator>
  <cp:lastModifiedBy>Weinzierl, Matthew</cp:lastModifiedBy>
  <cp:revision>264</cp:revision>
  <cp:lastPrinted>2019-05-15T16:36:18Z</cp:lastPrinted>
  <dcterms:created xsi:type="dcterms:W3CDTF">2012-10-22T15:49:31Z</dcterms:created>
  <dcterms:modified xsi:type="dcterms:W3CDTF">2019-05-15T20:01:57Z</dcterms:modified>
</cp:coreProperties>
</file>